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20"/>
  </p:notesMasterIdLst>
  <p:sldIdLst>
    <p:sldId id="276" r:id="rId2"/>
    <p:sldId id="287" r:id="rId3"/>
    <p:sldId id="329" r:id="rId4"/>
    <p:sldId id="302" r:id="rId5"/>
    <p:sldId id="313" r:id="rId6"/>
    <p:sldId id="311" r:id="rId7"/>
    <p:sldId id="303" r:id="rId8"/>
    <p:sldId id="331" r:id="rId9"/>
    <p:sldId id="318" r:id="rId10"/>
    <p:sldId id="317" r:id="rId11"/>
    <p:sldId id="332" r:id="rId12"/>
    <p:sldId id="333" r:id="rId13"/>
    <p:sldId id="307" r:id="rId14"/>
    <p:sldId id="308" r:id="rId15"/>
    <p:sldId id="312" r:id="rId16"/>
    <p:sldId id="283" r:id="rId17"/>
    <p:sldId id="330" r:id="rId18"/>
    <p:sldId id="294" r:id="rId19"/>
  </p:sldIdLst>
  <p:sldSz cx="24384000" cy="13716000"/>
  <p:notesSz cx="13716000" cy="243871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F85"/>
    <a:srgbClr val="F7F8FF"/>
    <a:srgbClr val="FFFFFF"/>
    <a:srgbClr val="E9EAEF"/>
    <a:srgbClr val="9A00C4"/>
    <a:srgbClr val="E79700"/>
    <a:srgbClr val="06BCE6"/>
    <a:srgbClr val="111169"/>
    <a:srgbClr val="009162"/>
    <a:srgbClr val="DB2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99"/>
    <p:restoredTop sz="94610"/>
  </p:normalViewPr>
  <p:slideViewPr>
    <p:cSldViewPr snapToGrid="0" snapToObjects="1">
      <p:cViewPr varScale="1">
        <p:scale>
          <a:sx n="30" d="100"/>
          <a:sy n="30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kitasmirnov\Desktop\&#1040;&#1050;&#1040;&#1056;%20RadioMeter%20-%202026-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10F8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Какую долю </a:t>
            </a:r>
            <a:r>
              <a:rPr lang="ru-RU" sz="2800" b="0" i="0" u="none" strike="noStrike" kern="1200" spc="0" baseline="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примерно </a:t>
            </a:r>
            <a:r>
              <a:rPr lang="ru-RU" sz="28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занимала радиореклама от общего рекламного бюджета в 2025 году?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10F8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Worksheet!$L$118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rgbClr val="D200B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A8-D64E-8DC5-009A5671734A}"/>
              </c:ext>
            </c:extLst>
          </c:dPt>
          <c:dPt>
            <c:idx val="1"/>
            <c:bubble3D val="0"/>
            <c:spPr>
              <a:solidFill>
                <a:srgbClr val="E797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A8-D64E-8DC5-009A5671734A}"/>
              </c:ext>
            </c:extLst>
          </c:dPt>
          <c:dPt>
            <c:idx val="2"/>
            <c:bubble3D val="0"/>
            <c:spPr>
              <a:solidFill>
                <a:srgbClr val="0091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A8-D64E-8DC5-009A5671734A}"/>
              </c:ext>
            </c:extLst>
          </c:dPt>
          <c:dPt>
            <c:idx val="3"/>
            <c:bubble3D val="0"/>
            <c:spPr>
              <a:solidFill>
                <a:srgbClr val="06BC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A8-D64E-8DC5-009A5671734A}"/>
              </c:ext>
            </c:extLst>
          </c:dPt>
          <c:dPt>
            <c:idx val="4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A8-D64E-8DC5-009A5671734A}"/>
              </c:ext>
            </c:extLst>
          </c:dPt>
          <c:dPt>
            <c:idx val="5"/>
            <c:bubble3D val="0"/>
            <c:spPr>
              <a:solidFill>
                <a:srgbClr val="DB21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A8-D64E-8DC5-009A5671734A}"/>
              </c:ext>
            </c:extLst>
          </c:dPt>
          <c:dLbls>
            <c:dLbl>
              <c:idx val="0"/>
              <c:layout>
                <c:manualLayout>
                  <c:x val="-8.512717435159424E-2"/>
                  <c:y val="0.1539590391546286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A8-D64E-8DC5-009A5671734A}"/>
                </c:ext>
              </c:extLst>
            </c:dLbl>
            <c:dLbl>
              <c:idx val="5"/>
              <c:layout>
                <c:manualLayout>
                  <c:x val="7.1129532939259416E-2"/>
                  <c:y val="0.1563666230535243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3A8-D64E-8DC5-009A567173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Worksheet!$K$119:$K$124</c:f>
              <c:strCache>
                <c:ptCount val="6"/>
                <c:pt idx="0">
                  <c:v>Менее 3%</c:v>
                </c:pt>
                <c:pt idx="1">
                  <c:v>От 3% до 7%</c:v>
                </c:pt>
                <c:pt idx="2">
                  <c:v>От 7% до 15%</c:v>
                </c:pt>
                <c:pt idx="3">
                  <c:v>От 15% до 25%</c:v>
                </c:pt>
                <c:pt idx="4">
                  <c:v>Более 25%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Worksheet!$L$119:$L$124</c:f>
              <c:numCache>
                <c:formatCode>0%</c:formatCode>
                <c:ptCount val="6"/>
                <c:pt idx="0">
                  <c:v>0.1013</c:v>
                </c:pt>
                <c:pt idx="1">
                  <c:v>0.26579999999999998</c:v>
                </c:pt>
                <c:pt idx="2">
                  <c:v>0.2152</c:v>
                </c:pt>
                <c:pt idx="3">
                  <c:v>0.1772</c:v>
                </c:pt>
                <c:pt idx="4">
                  <c:v>0.15190000000000001</c:v>
                </c:pt>
                <c:pt idx="5">
                  <c:v>8.8599999999999998E-2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3A8-D64E-8DC5-009A5671734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111169"/>
              </a:solidFill>
              <a:latin typeface="Onest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Каковы ваши предварительные планы по бюджету на радиорекламу на 2026 год?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Worksheet!$L$367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1C-EB45-A0D4-2D547519EA39}"/>
              </c:ext>
            </c:extLst>
          </c:dPt>
          <c:dPt>
            <c:idx val="1"/>
            <c:bubble3D val="0"/>
            <c:spPr>
              <a:solidFill>
                <a:srgbClr val="E797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1C-EB45-A0D4-2D547519EA39}"/>
              </c:ext>
            </c:extLst>
          </c:dPt>
          <c:dPt>
            <c:idx val="2"/>
            <c:bubble3D val="0"/>
            <c:spPr>
              <a:solidFill>
                <a:srgbClr val="06BC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1C-EB45-A0D4-2D547519EA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rgbClr val="FFFFFF"/>
                    </a:solidFill>
                    <a:latin typeface="Onest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Worksheet!$K$368:$K$370</c:f>
              <c:strCache>
                <c:ptCount val="3"/>
                <c:pt idx="0">
                  <c:v>Увеличить бюджет</c:v>
                </c:pt>
                <c:pt idx="1">
                  <c:v>Не менять бюджет</c:v>
                </c:pt>
                <c:pt idx="2">
                  <c:v>Уменьшить бюджет</c:v>
                </c:pt>
              </c:strCache>
            </c:strRef>
          </c:cat>
          <c:val>
            <c:numRef>
              <c:f>Worksheet!$L$368:$L$370</c:f>
              <c:numCache>
                <c:formatCode>0%</c:formatCode>
                <c:ptCount val="3"/>
                <c:pt idx="0">
                  <c:v>0.1139</c:v>
                </c:pt>
                <c:pt idx="1">
                  <c:v>0.62029999999999996</c:v>
                </c:pt>
                <c:pt idx="2">
                  <c:v>0.26579999999999998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1C-EB45-A0D4-2D547519E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сколько процентов вы планируете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увеличить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бюджет на радиорекламу в 2026 году?</a:t>
            </a:r>
          </a:p>
        </c:rich>
      </c:tx>
      <c:layout>
        <c:manualLayout>
          <c:xMode val="edge"/>
          <c:yMode val="edge"/>
          <c:x val="0.18225401798978"/>
          <c:y val="0.130962683709650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89626351797977"/>
          <c:y val="0.26806335550872129"/>
          <c:w val="0.25868042533543129"/>
          <c:h val="0.69307761518622035"/>
        </c:manualLayout>
      </c:layout>
      <c:pieChart>
        <c:varyColors val="1"/>
        <c:ser>
          <c:idx val="0"/>
          <c:order val="0"/>
          <c:tx>
            <c:strRef>
              <c:f>Worksheet!$L$391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rgbClr val="06BCE6"/>
            </a:solidFill>
          </c:spPr>
          <c:dPt>
            <c:idx val="0"/>
            <c:bubble3D val="0"/>
            <c:spPr>
              <a:solidFill>
                <a:srgbClr val="E797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78-7444-B68B-890C5EFFFE1C}"/>
              </c:ext>
            </c:extLst>
          </c:dPt>
          <c:dPt>
            <c:idx val="1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78-7444-B68B-890C5EFFFE1C}"/>
              </c:ext>
            </c:extLst>
          </c:dPt>
          <c:dPt>
            <c:idx val="2"/>
            <c:bubble3D val="0"/>
            <c:spPr>
              <a:solidFill>
                <a:srgbClr val="06BC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78-7444-B68B-890C5EFFFE1C}"/>
              </c:ext>
            </c:extLst>
          </c:dPt>
          <c:dPt>
            <c:idx val="3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78-7444-B68B-890C5EFFFE1C}"/>
              </c:ext>
            </c:extLst>
          </c:dPt>
          <c:dLbls>
            <c:dLbl>
              <c:idx val="0"/>
              <c:layout>
                <c:manualLayout>
                  <c:x val="-6.3294821600137705E-2"/>
                  <c:y val="0.1073011433772186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78-7444-B68B-890C5EFFFE1C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78-7444-B68B-890C5EFFFE1C}"/>
                </c:ext>
              </c:extLst>
            </c:dLbl>
            <c:dLbl>
              <c:idx val="2"/>
              <c:layout>
                <c:manualLayout>
                  <c:x val="4.2233250602762687E-2"/>
                  <c:y val="9.742380862894217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78-7444-B68B-890C5EFFFE1C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78-7444-B68B-890C5EFFFE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Worksheet!$K$392:$K$394</c:f>
              <c:strCache>
                <c:ptCount val="3"/>
                <c:pt idx="0">
                  <c:v>Более чем на 50%</c:v>
                </c:pt>
                <c:pt idx="1">
                  <c:v>На 10-25%</c:v>
                </c:pt>
                <c:pt idx="2">
                  <c:v>До 10%</c:v>
                </c:pt>
              </c:strCache>
            </c:strRef>
          </c:cat>
          <c:val>
            <c:numRef>
              <c:f>Worksheet!$L$392:$L$394</c:f>
              <c:numCache>
                <c:formatCode>0%</c:formatCode>
                <c:ptCount val="3"/>
                <c:pt idx="0">
                  <c:v>0.22220000000000001</c:v>
                </c:pt>
                <c:pt idx="1">
                  <c:v>0.66669999999999996</c:v>
                </c:pt>
                <c:pt idx="2">
                  <c:v>0.1111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78-7444-B68B-890C5EFFFE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процентов вы планируете </a:t>
            </a:r>
            <a:r>
              <a:rPr lang="ru-RU" sz="24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уменьшить</a:t>
            </a:r>
            <a:r>
              <a:rPr lang="ru-RU" sz="24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 на радиорекламу в 2026 году?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451583127924236"/>
          <c:y val="0.20031876487836528"/>
          <c:w val="0.28784338959472772"/>
          <c:h val="0.63120146775589336"/>
        </c:manualLayout>
      </c:layout>
      <c:pieChart>
        <c:varyColors val="1"/>
        <c:ser>
          <c:idx val="0"/>
          <c:order val="0"/>
          <c:tx>
            <c:strRef>
              <c:f>Worksheet!$L$416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rgbClr val="E79700"/>
            </a:solidFill>
          </c:spPr>
          <c:dPt>
            <c:idx val="0"/>
            <c:bubble3D val="0"/>
            <c:spPr>
              <a:solidFill>
                <a:srgbClr val="E797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8E-441D-9DA3-3AD09617BCB7}"/>
              </c:ext>
            </c:extLst>
          </c:dPt>
          <c:dPt>
            <c:idx val="1"/>
            <c:bubble3D val="0"/>
            <c:spPr>
              <a:solidFill>
                <a:srgbClr val="0091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8E-441D-9DA3-3AD09617BCB7}"/>
              </c:ext>
            </c:extLst>
          </c:dPt>
          <c:dPt>
            <c:idx val="2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8E-441D-9DA3-3AD09617BCB7}"/>
              </c:ext>
            </c:extLst>
          </c:dPt>
          <c:dPt>
            <c:idx val="3"/>
            <c:bubble3D val="0"/>
            <c:spPr>
              <a:solidFill>
                <a:srgbClr val="06BC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8E-441D-9DA3-3AD09617BCB7}"/>
              </c:ext>
            </c:extLst>
          </c:dPt>
          <c:dLbls>
            <c:dLbl>
              <c:idx val="3"/>
              <c:layout>
                <c:manualLayout>
                  <c:x val="3.9937889178121987E-2"/>
                  <c:y val="0.1329016010363832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68E-441D-9DA3-3AD09617BC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Worksheet!$K$417:$K$420</c:f>
              <c:strCache>
                <c:ptCount val="4"/>
                <c:pt idx="0">
                  <c:v>Более чем на 50%</c:v>
                </c:pt>
                <c:pt idx="1">
                  <c:v>На 25-50%</c:v>
                </c:pt>
                <c:pt idx="2">
                  <c:v>На 10-25%</c:v>
                </c:pt>
                <c:pt idx="3">
                  <c:v>До 10%</c:v>
                </c:pt>
              </c:strCache>
            </c:strRef>
          </c:cat>
          <c:val>
            <c:numRef>
              <c:f>Worksheet!$L$417:$L$420</c:f>
              <c:numCache>
                <c:formatCode>0%</c:formatCode>
                <c:ptCount val="4"/>
                <c:pt idx="0">
                  <c:v>0.23810000000000001</c:v>
                </c:pt>
                <c:pt idx="1">
                  <c:v>0.23810000000000001</c:v>
                </c:pt>
                <c:pt idx="2">
                  <c:v>0.42859999999999998</c:v>
                </c:pt>
                <c:pt idx="3">
                  <c:v>9.5200000000000007E-2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68E-441D-9DA3-3AD09617BC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Какие размещения вы использовали в 2025 году?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3"/>
          <c:order val="3"/>
          <c:tx>
            <c:strRef>
              <c:f>Worksheet!$O$27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Worksheet!$K$28:$K$31</c:f>
              <c:strCache>
                <c:ptCount val="4"/>
                <c:pt idx="0">
                  <c:v>Локальное - один регион</c:v>
                </c:pt>
                <c:pt idx="1">
                  <c:v>Локальное - Москва</c:v>
                </c:pt>
                <c:pt idx="2">
                  <c:v>Федеральное - сетевое</c:v>
                </c:pt>
                <c:pt idx="3">
                  <c:v>Мультилокальное - несколько регионов</c:v>
                </c:pt>
              </c:strCache>
            </c:strRef>
          </c:cat>
          <c:val>
            <c:numRef>
              <c:f>Worksheet!$O$28:$O$31</c:f>
              <c:numCache>
                <c:formatCode>0%</c:formatCode>
                <c:ptCount val="4"/>
                <c:pt idx="0">
                  <c:v>0.57999999999999996</c:v>
                </c:pt>
                <c:pt idx="1">
                  <c:v>0.28999999999999998</c:v>
                </c:pt>
                <c:pt idx="2">
                  <c:v>0.27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3F-304D-86FC-CAD2BA5E7D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9638768"/>
        <c:axId val="79964104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Worksheet!$L$27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111169"/>
                          </a:solidFill>
                          <a:latin typeface="Onest" pitchFamily="2" charset="0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Worksheet!$K$28:$K$31</c15:sqref>
                        </c15:formulaRef>
                      </c:ext>
                    </c:extLst>
                    <c:strCache>
                      <c:ptCount val="4"/>
                      <c:pt idx="0">
                        <c:v>Локальное - один регион</c:v>
                      </c:pt>
                      <c:pt idx="1">
                        <c:v>Локальное - Москва</c:v>
                      </c:pt>
                      <c:pt idx="2">
                        <c:v>Федеральное - сетевое</c:v>
                      </c:pt>
                      <c:pt idx="3">
                        <c:v>Мультилокальное - несколько регионов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Worksheet!$L$28:$L$31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773F-304D-86FC-CAD2BA5E7D4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Worksheet!$M$27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111169"/>
                          </a:solidFill>
                          <a:latin typeface="Onest" pitchFamily="2" charset="0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Worksheet!$K$28:$K$31</c15:sqref>
                        </c15:formulaRef>
                      </c:ext>
                    </c:extLst>
                    <c:strCache>
                      <c:ptCount val="4"/>
                      <c:pt idx="0">
                        <c:v>Локальное - один регион</c:v>
                      </c:pt>
                      <c:pt idx="1">
                        <c:v>Локальное - Москва</c:v>
                      </c:pt>
                      <c:pt idx="2">
                        <c:v>Федеральное - сетевое</c:v>
                      </c:pt>
                      <c:pt idx="3">
                        <c:v>Мультилокальное - несколько регионов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Worksheet!$M$28:$M$31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773F-304D-86FC-CAD2BA5E7D4F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Worksheet!$N$27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111169"/>
                          </a:solidFill>
                          <a:latin typeface="Onest" pitchFamily="2" charset="0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Worksheet!$K$28:$K$31</c15:sqref>
                        </c15:formulaRef>
                      </c:ext>
                    </c:extLst>
                    <c:strCache>
                      <c:ptCount val="4"/>
                      <c:pt idx="0">
                        <c:v>Локальное - один регион</c:v>
                      </c:pt>
                      <c:pt idx="1">
                        <c:v>Локальное - Москва</c:v>
                      </c:pt>
                      <c:pt idx="2">
                        <c:v>Федеральное - сетевое</c:v>
                      </c:pt>
                      <c:pt idx="3">
                        <c:v>Мультилокальное - несколько регионов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Worksheet!$N$28:$N$31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773F-304D-86FC-CAD2BA5E7D4F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Worksheet!$P$27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111169"/>
                          </a:solidFill>
                          <a:latin typeface="Onest" pitchFamily="2" charset="0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Worksheet!$K$28:$K$31</c15:sqref>
                        </c15:formulaRef>
                      </c:ext>
                    </c:extLst>
                    <c:strCache>
                      <c:ptCount val="4"/>
                      <c:pt idx="0">
                        <c:v>Локальное - один регион</c:v>
                      </c:pt>
                      <c:pt idx="1">
                        <c:v>Локальное - Москва</c:v>
                      </c:pt>
                      <c:pt idx="2">
                        <c:v>Федеральное - сетевое</c:v>
                      </c:pt>
                      <c:pt idx="3">
                        <c:v>Мультилокальное - несколько регионов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Worksheet!$P$28:$P$31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773F-304D-86FC-CAD2BA5E7D4F}"/>
                  </c:ext>
                </c:extLst>
              </c15:ser>
            </c15:filteredBarSeries>
          </c:ext>
        </c:extLst>
      </c:barChart>
      <c:catAx>
        <c:axId val="79963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799641040"/>
        <c:crosses val="autoZero"/>
        <c:auto val="1"/>
        <c:lblAlgn val="ctr"/>
        <c:lblOffset val="100"/>
        <c:noMultiLvlLbl val="0"/>
      </c:catAx>
      <c:valAx>
        <c:axId val="7996410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9963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10F8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dirty="0">
                <a:solidFill>
                  <a:srgbClr val="010F8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Доля радиорекламы в 2020/2023/2025 </a:t>
            </a:r>
            <a:r>
              <a:rPr lang="ru-RU" sz="2800" dirty="0" err="1">
                <a:solidFill>
                  <a:srgbClr val="010F8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г.г</a:t>
            </a:r>
            <a:r>
              <a:rPr lang="ru-RU" sz="2800" dirty="0">
                <a:solidFill>
                  <a:srgbClr val="010F8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10F8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Динамика!$C$3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9A00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Динамика!$B$4:$B$9</c:f>
              <c:strCache>
                <c:ptCount val="6"/>
                <c:pt idx="0">
                  <c:v>От 3% до 7%</c:v>
                </c:pt>
                <c:pt idx="1">
                  <c:v>От 7% до 15%</c:v>
                </c:pt>
                <c:pt idx="2">
                  <c:v>От 15% до 25%</c:v>
                </c:pt>
                <c:pt idx="3">
                  <c:v>Более 25%</c:v>
                </c:pt>
                <c:pt idx="4">
                  <c:v>Менее 3%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Динамика!$C$4:$C$9</c:f>
              <c:numCache>
                <c:formatCode>0%</c:formatCode>
                <c:ptCount val="6"/>
                <c:pt idx="0">
                  <c:v>0.17</c:v>
                </c:pt>
                <c:pt idx="1">
                  <c:v>0.24</c:v>
                </c:pt>
                <c:pt idx="2">
                  <c:v>0.19</c:v>
                </c:pt>
                <c:pt idx="3">
                  <c:v>0.16</c:v>
                </c:pt>
                <c:pt idx="4">
                  <c:v>0.12</c:v>
                </c:pt>
                <c:pt idx="5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F1-BF44-A7DF-0E2F9B9B05F5}"/>
            </c:ext>
          </c:extLst>
        </c:ser>
        <c:ser>
          <c:idx val="1"/>
          <c:order val="1"/>
          <c:tx>
            <c:strRef>
              <c:f>Динамика!$D$3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E797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Динамика!$B$4:$B$9</c:f>
              <c:strCache>
                <c:ptCount val="6"/>
                <c:pt idx="0">
                  <c:v>От 3% до 7%</c:v>
                </c:pt>
                <c:pt idx="1">
                  <c:v>От 7% до 15%</c:v>
                </c:pt>
                <c:pt idx="2">
                  <c:v>От 15% до 25%</c:v>
                </c:pt>
                <c:pt idx="3">
                  <c:v>Более 25%</c:v>
                </c:pt>
                <c:pt idx="4">
                  <c:v>Менее 3%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Динамика!$D$4:$D$9</c:f>
              <c:numCache>
                <c:formatCode>0%</c:formatCode>
                <c:ptCount val="6"/>
                <c:pt idx="0">
                  <c:v>0.17</c:v>
                </c:pt>
                <c:pt idx="1">
                  <c:v>0.22</c:v>
                </c:pt>
                <c:pt idx="2">
                  <c:v>0.21</c:v>
                </c:pt>
                <c:pt idx="3">
                  <c:v>0.17</c:v>
                </c:pt>
                <c:pt idx="4">
                  <c:v>0.13</c:v>
                </c:pt>
                <c:pt idx="5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F1-BF44-A7DF-0E2F9B9B05F5}"/>
            </c:ext>
          </c:extLst>
        </c:ser>
        <c:ser>
          <c:idx val="2"/>
          <c:order val="2"/>
          <c:tx>
            <c:strRef>
              <c:f>Динамика!$E$3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3452119533506474E-2"/>
                  <c:y val="1.40587189518170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F1-BF44-A7DF-0E2F9B9B05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Динамика!$B$4:$B$9</c:f>
              <c:strCache>
                <c:ptCount val="6"/>
                <c:pt idx="0">
                  <c:v>От 3% до 7%</c:v>
                </c:pt>
                <c:pt idx="1">
                  <c:v>От 7% до 15%</c:v>
                </c:pt>
                <c:pt idx="2">
                  <c:v>От 15% до 25%</c:v>
                </c:pt>
                <c:pt idx="3">
                  <c:v>Более 25%</c:v>
                </c:pt>
                <c:pt idx="4">
                  <c:v>Менее 3%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Динамика!$E$4:$E$9</c:f>
              <c:numCache>
                <c:formatCode>0%</c:formatCode>
                <c:ptCount val="6"/>
                <c:pt idx="0">
                  <c:v>0.27</c:v>
                </c:pt>
                <c:pt idx="1">
                  <c:v>0.22</c:v>
                </c:pt>
                <c:pt idx="2">
                  <c:v>0.18</c:v>
                </c:pt>
                <c:pt idx="3">
                  <c:v>0.15</c:v>
                </c:pt>
                <c:pt idx="4">
                  <c:v>0.1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F1-BF44-A7DF-0E2F9B9B05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5339664"/>
        <c:axId val="310540544"/>
      </c:barChart>
      <c:catAx>
        <c:axId val="72533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10540544"/>
        <c:crosses val="autoZero"/>
        <c:auto val="1"/>
        <c:lblAlgn val="ctr"/>
        <c:lblOffset val="100"/>
        <c:noMultiLvlLbl val="0"/>
      </c:catAx>
      <c:valAx>
        <c:axId val="310540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5339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изменился ваш бюджет на радио в 2025 году по сравнению с 2024-м?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Worksheet!$L$144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rgbClr val="9A00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D4-5E4D-ACE1-B00E4E98A0A4}"/>
              </c:ext>
            </c:extLst>
          </c:dPt>
          <c:dPt>
            <c:idx val="1"/>
            <c:bubble3D val="0"/>
            <c:spPr>
              <a:solidFill>
                <a:srgbClr val="E797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D4-5E4D-ACE1-B00E4E98A0A4}"/>
              </c:ext>
            </c:extLst>
          </c:dPt>
          <c:dPt>
            <c:idx val="2"/>
            <c:bubble3D val="0"/>
            <c:spPr>
              <a:solidFill>
                <a:srgbClr val="06BC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D4-5E4D-ACE1-B00E4E98A0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Worksheet!$K$145:$K$147</c:f>
              <c:strCache>
                <c:ptCount val="3"/>
                <c:pt idx="0">
                  <c:v>Увеличился</c:v>
                </c:pt>
                <c:pt idx="1">
                  <c:v>Не изменился</c:v>
                </c:pt>
                <c:pt idx="2">
                  <c:v>Уменьшился</c:v>
                </c:pt>
              </c:strCache>
            </c:strRef>
          </c:cat>
          <c:val>
            <c:numRef>
              <c:f>Worksheet!$L$145:$L$147</c:f>
              <c:numCache>
                <c:formatCode>0%</c:formatCode>
                <c:ptCount val="3"/>
                <c:pt idx="0">
                  <c:v>0.35439999999999999</c:v>
                </c:pt>
                <c:pt idx="1">
                  <c:v>0.35439999999999999</c:v>
                </c:pt>
                <c:pt idx="2">
                  <c:v>0.29110000000000003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D4-5E4D-ACE1-B00E4E98A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Факторы, повлиявшие на увеличение бюджета на радио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Динамика!$C$17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97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Динамика!$B$18:$B$21</c:f>
              <c:strCache>
                <c:ptCount val="4"/>
                <c:pt idx="0">
                  <c:v>Изменение маркетинговых стратегий</c:v>
                </c:pt>
                <c:pt idx="1">
                  <c:v>Увеличение маркетинговых бюджетов</c:v>
                </c:pt>
                <c:pt idx="2">
                  <c:v>Перераспределение бюджетов из других сегментов</c:v>
                </c:pt>
                <c:pt idx="3">
                  <c:v>Увеличение стоимости размещения в других медиа</c:v>
                </c:pt>
              </c:strCache>
            </c:strRef>
          </c:cat>
          <c:val>
            <c:numRef>
              <c:f>Динамика!$C$18:$C$21</c:f>
              <c:numCache>
                <c:formatCode>0%</c:formatCode>
                <c:ptCount val="4"/>
                <c:pt idx="0">
                  <c:v>0.49</c:v>
                </c:pt>
                <c:pt idx="1">
                  <c:v>0.31</c:v>
                </c:pt>
                <c:pt idx="2">
                  <c:v>0.44</c:v>
                </c:pt>
                <c:pt idx="3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A-C448-A58F-F180A8DD1B91}"/>
            </c:ext>
          </c:extLst>
        </c:ser>
        <c:ser>
          <c:idx val="1"/>
          <c:order val="1"/>
          <c:tx>
            <c:strRef>
              <c:f>Динамика!$D$17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Динамика!$B$18:$B$21</c:f>
              <c:strCache>
                <c:ptCount val="4"/>
                <c:pt idx="0">
                  <c:v>Изменение маркетинговых стратегий</c:v>
                </c:pt>
                <c:pt idx="1">
                  <c:v>Увеличение маркетинговых бюджетов</c:v>
                </c:pt>
                <c:pt idx="2">
                  <c:v>Перераспределение бюджетов из других сегментов</c:v>
                </c:pt>
                <c:pt idx="3">
                  <c:v>Увеличение стоимости размещения в других медиа</c:v>
                </c:pt>
              </c:strCache>
            </c:strRef>
          </c:cat>
          <c:val>
            <c:numRef>
              <c:f>Динамика!$D$18:$D$21</c:f>
              <c:numCache>
                <c:formatCode>0%</c:formatCode>
                <c:ptCount val="4"/>
                <c:pt idx="0">
                  <c:v>0.54</c:v>
                </c:pt>
                <c:pt idx="1">
                  <c:v>0.43</c:v>
                </c:pt>
                <c:pt idx="2">
                  <c:v>0.32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A-C448-A58F-F180A8DD1B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0932160"/>
        <c:axId val="680933888"/>
      </c:barChart>
      <c:catAx>
        <c:axId val="68093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680933888"/>
        <c:crosses val="autoZero"/>
        <c:auto val="1"/>
        <c:lblAlgn val="ctr"/>
        <c:lblOffset val="100"/>
        <c:noMultiLvlLbl val="0"/>
      </c:catAx>
      <c:valAx>
        <c:axId val="6809338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8093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Динамика!$C$31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A00C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4564557863951274E-2"/>
                  <c:y val="4.10174877682296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F7-0B42-A94F-85BE9788C793}"/>
                </c:ext>
              </c:extLst>
            </c:dLbl>
            <c:dLbl>
              <c:idx val="4"/>
              <c:layout>
                <c:manualLayout>
                  <c:x val="-1.2664832925175021E-2"/>
                  <c:y val="1.3672495922743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BF7-0B42-A94F-85BE9788C7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Динамика!$B$32:$B$39</c:f>
              <c:strCache>
                <c:ptCount val="8"/>
                <c:pt idx="0">
                  <c:v>Ориентируюсь только на данные исследований аудитории радиостанций</c:v>
                </c:pt>
                <c:pt idx="1">
                  <c:v>Всегда беру одни и те же проверенные радиостанции</c:v>
                </c:pt>
                <c:pt idx="2">
                  <c:v>Выбираю радиостанции исходя из покрытия сетевым вещанием определённых регионов</c:v>
                </c:pt>
                <c:pt idx="3">
                  <c:v>Выбираю радиостанции определённых жанров. Контент станции важнее рейтингов</c:v>
                </c:pt>
                <c:pt idx="4">
                  <c:v>Выбираю радиостанции через анализ активности конкурентов</c:v>
                </c:pt>
                <c:pt idx="5">
                  <c:v>Выбираю станции с минимальной стоимостью размещения</c:v>
                </c:pt>
                <c:pt idx="6">
                  <c:v>Полагаюсь на экспертизу агентства</c:v>
                </c:pt>
                <c:pt idx="7">
                  <c:v>Выбираю станции, которые слушаю (знаю) сам / мои родственники / знакомые</c:v>
                </c:pt>
              </c:strCache>
            </c:strRef>
          </c:cat>
          <c:val>
            <c:numRef>
              <c:f>Динамика!$C$32:$C$39</c:f>
              <c:numCache>
                <c:formatCode>0%</c:formatCode>
                <c:ptCount val="8"/>
                <c:pt idx="0">
                  <c:v>0.45</c:v>
                </c:pt>
                <c:pt idx="1">
                  <c:v>0.38</c:v>
                </c:pt>
                <c:pt idx="2">
                  <c:v>0.39</c:v>
                </c:pt>
                <c:pt idx="3">
                  <c:v>0.35</c:v>
                </c:pt>
                <c:pt idx="4">
                  <c:v>0.28999999999999998</c:v>
                </c:pt>
                <c:pt idx="5">
                  <c:v>0.18</c:v>
                </c:pt>
                <c:pt idx="6">
                  <c:v>0.16</c:v>
                </c:pt>
                <c:pt idx="7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F7-0B42-A94F-85BE9788C793}"/>
            </c:ext>
          </c:extLst>
        </c:ser>
        <c:ser>
          <c:idx val="1"/>
          <c:order val="1"/>
          <c:tx>
            <c:strRef>
              <c:f>Динамика!$D$31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97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456455786395127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BF7-0B42-A94F-85BE9788C793}"/>
                </c:ext>
              </c:extLst>
            </c:dLbl>
            <c:dLbl>
              <c:idx val="7"/>
              <c:layout>
                <c:manualLayout>
                  <c:x val="1.0131866340140017E-2"/>
                  <c:y val="-1.3672495922743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BF7-0B42-A94F-85BE9788C7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Динамика!$B$32:$B$39</c:f>
              <c:strCache>
                <c:ptCount val="8"/>
                <c:pt idx="0">
                  <c:v>Ориентируюсь только на данные исследований аудитории радиостанций</c:v>
                </c:pt>
                <c:pt idx="1">
                  <c:v>Всегда беру одни и те же проверенные радиостанции</c:v>
                </c:pt>
                <c:pt idx="2">
                  <c:v>Выбираю радиостанции исходя из покрытия сетевым вещанием определённых регионов</c:v>
                </c:pt>
                <c:pt idx="3">
                  <c:v>Выбираю радиостанции определённых жанров. Контент станции важнее рейтингов</c:v>
                </c:pt>
                <c:pt idx="4">
                  <c:v>Выбираю радиостанции через анализ активности конкурентов</c:v>
                </c:pt>
                <c:pt idx="5">
                  <c:v>Выбираю станции с минимальной стоимостью размещения</c:v>
                </c:pt>
                <c:pt idx="6">
                  <c:v>Полагаюсь на экспертизу агентства</c:v>
                </c:pt>
                <c:pt idx="7">
                  <c:v>Выбираю станции, которые слушаю (знаю) сам / мои родственники / знакомые</c:v>
                </c:pt>
              </c:strCache>
            </c:strRef>
          </c:cat>
          <c:val>
            <c:numRef>
              <c:f>Динамика!$D$32:$D$39</c:f>
              <c:numCache>
                <c:formatCode>0%</c:formatCode>
                <c:ptCount val="8"/>
                <c:pt idx="0">
                  <c:v>0.51</c:v>
                </c:pt>
                <c:pt idx="1">
                  <c:v>0.37</c:v>
                </c:pt>
                <c:pt idx="2">
                  <c:v>0.28000000000000003</c:v>
                </c:pt>
                <c:pt idx="3">
                  <c:v>0.33</c:v>
                </c:pt>
                <c:pt idx="4">
                  <c:v>0.27</c:v>
                </c:pt>
                <c:pt idx="5">
                  <c:v>0.15</c:v>
                </c:pt>
                <c:pt idx="6">
                  <c:v>0.2</c:v>
                </c:pt>
                <c:pt idx="7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F7-0B42-A94F-85BE9788C793}"/>
            </c:ext>
          </c:extLst>
        </c:ser>
        <c:ser>
          <c:idx val="2"/>
          <c:order val="2"/>
          <c:tx>
            <c:strRef>
              <c:f>Динамика!$E$31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8678576501244255E-3"/>
                  <c:y val="1.3672495922743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F7-0B42-A94F-85BE9788C793}"/>
                </c:ext>
              </c:extLst>
            </c:dLbl>
            <c:dLbl>
              <c:idx val="1"/>
              <c:layout>
                <c:manualLayout>
                  <c:x val="8.2321414013637861E-3"/>
                  <c:y val="1.3672495922743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BF7-0B42-A94F-85BE9788C793}"/>
                </c:ext>
              </c:extLst>
            </c:dLbl>
            <c:dLbl>
              <c:idx val="2"/>
              <c:layout>
                <c:manualLayout>
                  <c:x val="8.8653830476225146E-3"/>
                  <c:y val="6.836247961371596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BF7-0B42-A94F-85BE9788C793}"/>
                </c:ext>
              </c:extLst>
            </c:dLbl>
            <c:dLbl>
              <c:idx val="5"/>
              <c:layout>
                <c:manualLayout>
                  <c:x val="1.4564557863951366E-2"/>
                  <c:y val="-1.36724959227442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BF7-0B42-A94F-85BE9788C7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Динамика!$B$32:$B$39</c:f>
              <c:strCache>
                <c:ptCount val="8"/>
                <c:pt idx="0">
                  <c:v>Ориентируюсь только на данные исследований аудитории радиостанций</c:v>
                </c:pt>
                <c:pt idx="1">
                  <c:v>Всегда беру одни и те же проверенные радиостанции</c:v>
                </c:pt>
                <c:pt idx="2">
                  <c:v>Выбираю радиостанции исходя из покрытия сетевым вещанием определённых регионов</c:v>
                </c:pt>
                <c:pt idx="3">
                  <c:v>Выбираю радиостанции определённых жанров. Контент станции важнее рейтингов</c:v>
                </c:pt>
                <c:pt idx="4">
                  <c:v>Выбираю радиостанции через анализ активности конкурентов</c:v>
                </c:pt>
                <c:pt idx="5">
                  <c:v>Выбираю станции с минимальной стоимостью размещения</c:v>
                </c:pt>
                <c:pt idx="6">
                  <c:v>Полагаюсь на экспертизу агентства</c:v>
                </c:pt>
                <c:pt idx="7">
                  <c:v>Выбираю станции, которые слушаю (знаю) сам / мои родственники / знакомые</c:v>
                </c:pt>
              </c:strCache>
            </c:strRef>
          </c:cat>
          <c:val>
            <c:numRef>
              <c:f>Динамика!$E$32:$E$39</c:f>
              <c:numCache>
                <c:formatCode>0%</c:formatCode>
                <c:ptCount val="8"/>
                <c:pt idx="0">
                  <c:v>0.53</c:v>
                </c:pt>
                <c:pt idx="1">
                  <c:v>0.23</c:v>
                </c:pt>
                <c:pt idx="2">
                  <c:v>0.22</c:v>
                </c:pt>
                <c:pt idx="3">
                  <c:v>0.2</c:v>
                </c:pt>
                <c:pt idx="4">
                  <c:v>0.16</c:v>
                </c:pt>
                <c:pt idx="5">
                  <c:v>0.15</c:v>
                </c:pt>
                <c:pt idx="6">
                  <c:v>0.14000000000000001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F7-0B42-A94F-85BE9788C7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7398831"/>
        <c:axId val="357401103"/>
      </c:barChart>
      <c:catAx>
        <c:axId val="35739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57401103"/>
        <c:crosses val="autoZero"/>
        <c:auto val="1"/>
        <c:lblAlgn val="ctr"/>
        <c:lblOffset val="100"/>
        <c:noMultiLvlLbl val="0"/>
      </c:catAx>
      <c:valAx>
        <c:axId val="3574011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5739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Worksheet!$L$198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Worksheet!$K$199:$K$208</c:f>
              <c:strCache>
                <c:ptCount val="10"/>
                <c:pt idx="0">
                  <c:v>Ориентируюсь на данные исследований (Mediascope)</c:v>
                </c:pt>
                <c:pt idx="1">
                  <c:v>Ориентируюсь на данные исследований (Другие исследования)</c:v>
                </c:pt>
                <c:pt idx="2">
                  <c:v>Всегда беру одни и те же проверенные радиостанции</c:v>
                </c:pt>
                <c:pt idx="3">
                  <c:v>Ориентируюсь на данные исследований (Онлайн)</c:v>
                </c:pt>
                <c:pt idx="4">
                  <c:v>Выбираю радиостанции исходя из покрытия сетевым вещанием определенных регионов</c:v>
                </c:pt>
                <c:pt idx="5">
                  <c:v>Выбираю радиостанции определенных жанров. Контент станции важнее рейтингов</c:v>
                </c:pt>
                <c:pt idx="6">
                  <c:v>Выбираю радиостанции через анализ активности конкурентов</c:v>
                </c:pt>
                <c:pt idx="7">
                  <c:v>Выбираю станции с минимальной стоимостью размещения</c:v>
                </c:pt>
                <c:pt idx="8">
                  <c:v>Полагаюсь на экспертизу агентства</c:v>
                </c:pt>
                <c:pt idx="9">
                  <c:v>Выбираю станции, которые слушаю (знаю) сам / мои родственники / знакомые</c:v>
                </c:pt>
              </c:strCache>
            </c:strRef>
          </c:cat>
          <c:val>
            <c:numRef>
              <c:f>Worksheet!$L$199:$L$208</c:f>
              <c:numCache>
                <c:formatCode>0%</c:formatCode>
                <c:ptCount val="10"/>
                <c:pt idx="0">
                  <c:v>0.53159999999999996</c:v>
                </c:pt>
                <c:pt idx="1">
                  <c:v>0.25319999999999998</c:v>
                </c:pt>
                <c:pt idx="2">
                  <c:v>0.2278</c:v>
                </c:pt>
                <c:pt idx="3">
                  <c:v>0.2152</c:v>
                </c:pt>
                <c:pt idx="4">
                  <c:v>0.2152</c:v>
                </c:pt>
                <c:pt idx="5">
                  <c:v>0.20250000000000001</c:v>
                </c:pt>
                <c:pt idx="6">
                  <c:v>0.1646</c:v>
                </c:pt>
                <c:pt idx="7">
                  <c:v>0.15190000000000001</c:v>
                </c:pt>
                <c:pt idx="8">
                  <c:v>0.13919999999999999</c:v>
                </c:pt>
                <c:pt idx="9">
                  <c:v>0.13919999999999999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D6-3443-8FC8-E5E1B0601E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7098144"/>
        <c:axId val="917099872"/>
      </c:barChart>
      <c:catAx>
        <c:axId val="91709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917099872"/>
        <c:crosses val="autoZero"/>
        <c:auto val="1"/>
        <c:lblAlgn val="ctr"/>
        <c:lblOffset val="100"/>
        <c:noMultiLvlLbl val="0"/>
      </c:catAx>
      <c:valAx>
        <c:axId val="9170998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17098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Динамика!$C$45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A00C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193603357427676E-2"/>
                  <c:y val="-2.89107978849046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25-6142-A805-1A82B70748DF}"/>
                </c:ext>
              </c:extLst>
            </c:dLbl>
            <c:dLbl>
              <c:idx val="3"/>
              <c:layout>
                <c:manualLayout>
                  <c:x val="-1.372643861041829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C25-6142-A805-1A82B70748DF}"/>
                </c:ext>
              </c:extLst>
            </c:dLbl>
            <c:dLbl>
              <c:idx val="6"/>
              <c:layout>
                <c:manualLayout>
                  <c:x val="-7.7584218232799674E-3"/>
                  <c:y val="-1.376704661185936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25-6142-A805-1A82B70748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Динамика!$B$46:$B$53</c:f>
              <c:strCache>
                <c:ptCount val="8"/>
                <c:pt idx="0">
                  <c:v>Прямая реклама (ролик в рекламных блоках)</c:v>
                </c:pt>
                <c:pt idx="1">
                  <c:v>Спонсорство регулярных информационных программ (Новости, Погода, Пробки и т.п.)</c:v>
                </c:pt>
                <c:pt idx="2">
                  <c:v>Спонсорство эфирных шоу (Утреннее шоу, Концерт по заявкам, Хит-парад и т.п.)</c:v>
                </c:pt>
                <c:pt idx="3">
                  <c:v>Размещение рекламных программ, рекламных роликов большого хронометража</c:v>
                </c:pt>
                <c:pt idx="4">
                  <c:v>Спонсорство игр, викторин, розыгрышей призов</c:v>
                </c:pt>
                <c:pt idx="5">
                  <c:v>Спонсорство внеэфирных проектов радиостанций (концерты, фестивали и т.п.)</c:v>
                </c:pt>
                <c:pt idx="6">
                  <c:v>Нативная реклама (интеграции в эфирные программы)</c:v>
                </c:pt>
                <c:pt idx="7">
                  <c:v>Диджитал возможности радиостанций</c:v>
                </c:pt>
              </c:strCache>
            </c:strRef>
          </c:cat>
          <c:val>
            <c:numRef>
              <c:f>Динамика!$C$46:$C$53</c:f>
              <c:numCache>
                <c:formatCode>0%</c:formatCode>
                <c:ptCount val="8"/>
                <c:pt idx="0">
                  <c:v>0.89</c:v>
                </c:pt>
                <c:pt idx="1">
                  <c:v>0.41</c:v>
                </c:pt>
                <c:pt idx="2">
                  <c:v>0.16</c:v>
                </c:pt>
                <c:pt idx="3">
                  <c:v>0.1</c:v>
                </c:pt>
                <c:pt idx="4">
                  <c:v>0.23</c:v>
                </c:pt>
                <c:pt idx="5">
                  <c:v>0.06</c:v>
                </c:pt>
                <c:pt idx="6">
                  <c:v>0.1</c:v>
                </c:pt>
                <c:pt idx="7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25-6142-A805-1A82B70748DF}"/>
            </c:ext>
          </c:extLst>
        </c:ser>
        <c:ser>
          <c:idx val="1"/>
          <c:order val="1"/>
          <c:tx>
            <c:strRef>
              <c:f>Динамика!$D$45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97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520251807075537E-3"/>
                  <c:y val="-4.13011398355781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25-6142-A805-1A82B70748DF}"/>
                </c:ext>
              </c:extLst>
            </c:dLbl>
            <c:dLbl>
              <c:idx val="4"/>
              <c:layout>
                <c:manualLayout>
                  <c:x val="1.4920041967845835E-2"/>
                  <c:y val="-5.50681864474374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C25-6142-A805-1A82B70748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Динамика!$B$46:$B$53</c:f>
              <c:strCache>
                <c:ptCount val="8"/>
                <c:pt idx="0">
                  <c:v>Прямая реклама (ролик в рекламных блоках)</c:v>
                </c:pt>
                <c:pt idx="1">
                  <c:v>Спонсорство регулярных информационных программ (Новости, Погода, Пробки и т.п.)</c:v>
                </c:pt>
                <c:pt idx="2">
                  <c:v>Спонсорство эфирных шоу (Утреннее шоу, Концерт по заявкам, Хит-парад и т.п.)</c:v>
                </c:pt>
                <c:pt idx="3">
                  <c:v>Размещение рекламных программ, рекламных роликов большого хронометража</c:v>
                </c:pt>
                <c:pt idx="4">
                  <c:v>Спонсорство игр, викторин, розыгрышей призов</c:v>
                </c:pt>
                <c:pt idx="5">
                  <c:v>Спонсорство внеэфирных проектов радиостанций (концерты, фестивали и т.п.)</c:v>
                </c:pt>
                <c:pt idx="6">
                  <c:v>Нативная реклама (интеграции в эфирные программы)</c:v>
                </c:pt>
                <c:pt idx="7">
                  <c:v>Диджитал возможности радиостанций</c:v>
                </c:pt>
              </c:strCache>
            </c:strRef>
          </c:cat>
          <c:val>
            <c:numRef>
              <c:f>Динамика!$D$46:$D$53</c:f>
              <c:numCache>
                <c:formatCode>0%</c:formatCode>
                <c:ptCount val="8"/>
                <c:pt idx="0">
                  <c:v>0.92</c:v>
                </c:pt>
                <c:pt idx="1">
                  <c:v>0.39</c:v>
                </c:pt>
                <c:pt idx="2">
                  <c:v>0.21</c:v>
                </c:pt>
                <c:pt idx="3">
                  <c:v>0.11</c:v>
                </c:pt>
                <c:pt idx="4">
                  <c:v>0.2</c:v>
                </c:pt>
                <c:pt idx="5">
                  <c:v>0.11</c:v>
                </c:pt>
                <c:pt idx="6">
                  <c:v>7.0000000000000007E-2</c:v>
                </c:pt>
                <c:pt idx="7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25-6142-A805-1A82B70748DF}"/>
            </c:ext>
          </c:extLst>
        </c:ser>
        <c:ser>
          <c:idx val="2"/>
          <c:order val="2"/>
          <c:tx>
            <c:strRef>
              <c:f>Динамика!$E$45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685607554212266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25-6142-A805-1A82B70748DF}"/>
                </c:ext>
              </c:extLst>
            </c:dLbl>
            <c:dLbl>
              <c:idx val="1"/>
              <c:layout>
                <c:manualLayout>
                  <c:x val="1.2532835252990576E-2"/>
                  <c:y val="1.37670466118598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25-6142-A805-1A82B70748DF}"/>
                </c:ext>
              </c:extLst>
            </c:dLbl>
            <c:dLbl>
              <c:idx val="2"/>
              <c:layout>
                <c:manualLayout>
                  <c:x val="2.2081662112411967E-2"/>
                  <c:y val="-5.50681864474374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25-6142-A805-1A82B70748DF}"/>
                </c:ext>
              </c:extLst>
            </c:dLbl>
            <c:dLbl>
              <c:idx val="4"/>
              <c:layout>
                <c:manualLayout>
                  <c:x val="1.8500852040128857E-2"/>
                  <c:y val="1.376704661185936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25-6142-A805-1A82B70748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Динамика!$B$46:$B$53</c:f>
              <c:strCache>
                <c:ptCount val="8"/>
                <c:pt idx="0">
                  <c:v>Прямая реклама (ролик в рекламных блоках)</c:v>
                </c:pt>
                <c:pt idx="1">
                  <c:v>Спонсорство регулярных информационных программ (Новости, Погода, Пробки и т.п.)</c:v>
                </c:pt>
                <c:pt idx="2">
                  <c:v>Спонсорство эфирных шоу (Утреннее шоу, Концерт по заявкам, Хит-парад и т.п.)</c:v>
                </c:pt>
                <c:pt idx="3">
                  <c:v>Размещение рекламных программ, рекламных роликов большого хронометража</c:v>
                </c:pt>
                <c:pt idx="4">
                  <c:v>Спонсорство игр, викторин, розыгрышей призов</c:v>
                </c:pt>
                <c:pt idx="5">
                  <c:v>Спонсорство внеэфирных проектов радиостанций (концерты, фестивали и т.п.)</c:v>
                </c:pt>
                <c:pt idx="6">
                  <c:v>Нативная реклама (интеграции в эфирные программы)</c:v>
                </c:pt>
                <c:pt idx="7">
                  <c:v>Диджитал возможности радиостанций</c:v>
                </c:pt>
              </c:strCache>
            </c:strRef>
          </c:cat>
          <c:val>
            <c:numRef>
              <c:f>Динамика!$E$46:$E$53</c:f>
              <c:numCache>
                <c:formatCode>0%</c:formatCode>
                <c:ptCount val="8"/>
                <c:pt idx="0">
                  <c:v>0.89</c:v>
                </c:pt>
                <c:pt idx="1">
                  <c:v>0.41</c:v>
                </c:pt>
                <c:pt idx="2">
                  <c:v>0.2</c:v>
                </c:pt>
                <c:pt idx="3">
                  <c:v>0.19</c:v>
                </c:pt>
                <c:pt idx="4">
                  <c:v>0.16</c:v>
                </c:pt>
                <c:pt idx="5">
                  <c:v>0.09</c:v>
                </c:pt>
                <c:pt idx="6">
                  <c:v>0.06</c:v>
                </c:pt>
                <c:pt idx="7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25-6142-A805-1A82B70748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1406880"/>
        <c:axId val="681307728"/>
      </c:barChart>
      <c:catAx>
        <c:axId val="681406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681307728"/>
        <c:crosses val="autoZero"/>
        <c:auto val="1"/>
        <c:lblAlgn val="ctr"/>
        <c:lblOffset val="100"/>
        <c:noMultiLvlLbl val="0"/>
      </c:catAx>
      <c:valAx>
        <c:axId val="6813077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81406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Worksheet!$S$286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A00C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8942498656336459E-2"/>
                  <c:y val="-2.17125317780853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46-5B4F-A13D-175256F4A4D6}"/>
                </c:ext>
              </c:extLst>
            </c:dLbl>
            <c:dLbl>
              <c:idx val="3"/>
              <c:layout>
                <c:manualLayout>
                  <c:x val="-6.5114839131155998E-3"/>
                  <c:y val="-1.447502118539032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46-5B4F-A13D-175256F4A4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Worksheet!$R$287:$R$295</c:f>
              <c:strCache>
                <c:ptCount val="9"/>
                <c:pt idx="0">
                  <c:v>Анализ динамики объёмов продаж</c:v>
                </c:pt>
                <c:pt idx="1">
                  <c:v>Опросы потенциальных потребителей</c:v>
                </c:pt>
                <c:pt idx="2">
                  <c:v>Исследования уровней знания, потребления и лояльности потребителей</c:v>
                </c:pt>
                <c:pt idx="3">
                  <c:v>Используем эконометрические модели</c:v>
                </c:pt>
                <c:pt idx="4">
                  <c:v>Не оцениваем</c:v>
                </c:pt>
                <c:pt idx="5">
                  <c:v>Анализ динамики трафика на сайт</c:v>
                </c:pt>
                <c:pt idx="6">
                  <c:v>Анализ динамики поисковых запросов</c:v>
                </c:pt>
                <c:pt idx="7">
                  <c:v>Анализ динамики телефонных звонков или коллтрекинг</c:v>
                </c:pt>
                <c:pt idx="8">
                  <c:v>Анализ показателей на маркетплейсах</c:v>
                </c:pt>
              </c:strCache>
            </c:strRef>
          </c:cat>
          <c:val>
            <c:numRef>
              <c:f>Worksheet!$S$287:$S$295</c:f>
              <c:numCache>
                <c:formatCode>0%</c:formatCode>
                <c:ptCount val="9"/>
                <c:pt idx="0">
                  <c:v>0.68</c:v>
                </c:pt>
                <c:pt idx="1">
                  <c:v>0.46</c:v>
                </c:pt>
                <c:pt idx="2">
                  <c:v>0.15</c:v>
                </c:pt>
                <c:pt idx="3">
                  <c:v>0.06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6-5B4F-A13D-175256F4A4D6}"/>
            </c:ext>
          </c:extLst>
        </c:ser>
        <c:ser>
          <c:idx val="1"/>
          <c:order val="1"/>
          <c:tx>
            <c:strRef>
              <c:f>Worksheet!$T$286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97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655155494189224E-2"/>
                  <c:y val="-3.61875529634756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46-5B4F-A13D-175256F4A4D6}"/>
                </c:ext>
              </c:extLst>
            </c:dLbl>
            <c:dLbl>
              <c:idx val="1"/>
              <c:layout>
                <c:manualLayout>
                  <c:x val="2.9597654150525436E-3"/>
                  <c:y val="-2.89500423707805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46-5B4F-A13D-175256F4A4D6}"/>
                </c:ext>
              </c:extLst>
            </c:dLbl>
            <c:dLbl>
              <c:idx val="2"/>
              <c:layout>
                <c:manualLayout>
                  <c:x val="-6.5114839131156432E-3"/>
                  <c:y val="-2.89500423707805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46-5B4F-A13D-175256F4A4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Worksheet!$R$287:$R$295</c:f>
              <c:strCache>
                <c:ptCount val="9"/>
                <c:pt idx="0">
                  <c:v>Анализ динамики объёмов продаж</c:v>
                </c:pt>
                <c:pt idx="1">
                  <c:v>Опросы потенциальных потребителей</c:v>
                </c:pt>
                <c:pt idx="2">
                  <c:v>Исследования уровней знания, потребления и лояльности потребителей</c:v>
                </c:pt>
                <c:pt idx="3">
                  <c:v>Используем эконометрические модели</c:v>
                </c:pt>
                <c:pt idx="4">
                  <c:v>Не оцениваем</c:v>
                </c:pt>
                <c:pt idx="5">
                  <c:v>Анализ динамики трафика на сайт</c:v>
                </c:pt>
                <c:pt idx="6">
                  <c:v>Анализ динамики поисковых запросов</c:v>
                </c:pt>
                <c:pt idx="7">
                  <c:v>Анализ динамики телефонных звонков или коллтрекинг</c:v>
                </c:pt>
                <c:pt idx="8">
                  <c:v>Анализ показателей на маркетплейсах</c:v>
                </c:pt>
              </c:strCache>
            </c:strRef>
          </c:cat>
          <c:val>
            <c:numRef>
              <c:f>Worksheet!$T$287:$T$295</c:f>
              <c:numCache>
                <c:formatCode>0%</c:formatCode>
                <c:ptCount val="9"/>
                <c:pt idx="0">
                  <c:v>0.48</c:v>
                </c:pt>
                <c:pt idx="1">
                  <c:v>0.31</c:v>
                </c:pt>
                <c:pt idx="2">
                  <c:v>0.17</c:v>
                </c:pt>
                <c:pt idx="3">
                  <c:v>0.02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46-5B4F-A13D-175256F4A4D6}"/>
            </c:ext>
          </c:extLst>
        </c:ser>
        <c:ser>
          <c:idx val="2"/>
          <c:order val="2"/>
          <c:tx>
            <c:strRef>
              <c:f>Worksheet!$U$286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471249328168198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46-5B4F-A13D-175256F4A4D6}"/>
                </c:ext>
              </c:extLst>
            </c:dLbl>
            <c:dLbl>
              <c:idx val="1"/>
              <c:layout>
                <c:manualLayout>
                  <c:x val="2.1310310988378448E-2"/>
                  <c:y val="-1.2665643537216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46-5B4F-A13D-175256F4A4D6}"/>
                </c:ext>
              </c:extLst>
            </c:dLbl>
            <c:dLbl>
              <c:idx val="4"/>
              <c:layout>
                <c:manualLayout>
                  <c:x val="1.4206873992252227E-2"/>
                  <c:y val="7.23751059269506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46-5B4F-A13D-175256F4A4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Worksheet!$R$287:$R$295</c:f>
              <c:strCache>
                <c:ptCount val="9"/>
                <c:pt idx="0">
                  <c:v>Анализ динамики объёмов продаж</c:v>
                </c:pt>
                <c:pt idx="1">
                  <c:v>Опросы потенциальных потребителей</c:v>
                </c:pt>
                <c:pt idx="2">
                  <c:v>Исследования уровней знания, потребления и лояльности потребителей</c:v>
                </c:pt>
                <c:pt idx="3">
                  <c:v>Используем эконометрические модели</c:v>
                </c:pt>
                <c:pt idx="4">
                  <c:v>Не оцениваем</c:v>
                </c:pt>
                <c:pt idx="5">
                  <c:v>Анализ динамики трафика на сайт</c:v>
                </c:pt>
                <c:pt idx="6">
                  <c:v>Анализ динамики поисковых запросов</c:v>
                </c:pt>
                <c:pt idx="7">
                  <c:v>Анализ динамики телефонных звонков или коллтрекинг</c:v>
                </c:pt>
                <c:pt idx="8">
                  <c:v>Анализ показателей на маркетплейсах</c:v>
                </c:pt>
              </c:strCache>
            </c:strRef>
          </c:cat>
          <c:val>
            <c:numRef>
              <c:f>Worksheet!$U$287:$U$295</c:f>
              <c:numCache>
                <c:formatCode>0%</c:formatCode>
                <c:ptCount val="9"/>
                <c:pt idx="0">
                  <c:v>0.41</c:v>
                </c:pt>
                <c:pt idx="1">
                  <c:v>0.34</c:v>
                </c:pt>
                <c:pt idx="2">
                  <c:v>0.3</c:v>
                </c:pt>
                <c:pt idx="3">
                  <c:v>0.14000000000000001</c:v>
                </c:pt>
                <c:pt idx="4">
                  <c:v>0.09</c:v>
                </c:pt>
                <c:pt idx="5">
                  <c:v>0.54</c:v>
                </c:pt>
                <c:pt idx="6">
                  <c:v>0.39</c:v>
                </c:pt>
                <c:pt idx="7">
                  <c:v>0.24</c:v>
                </c:pt>
                <c:pt idx="8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46-5B4F-A13D-175256F4A4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6854272"/>
        <c:axId val="1806856000"/>
      </c:barChart>
      <c:catAx>
        <c:axId val="180685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06856000"/>
        <c:crosses val="autoZero"/>
        <c:auto val="1"/>
        <c:lblAlgn val="ctr"/>
        <c:lblOffset val="100"/>
        <c:noMultiLvlLbl val="0"/>
      </c:catAx>
      <c:valAx>
        <c:axId val="18068560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0685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111169"/>
              </a:solidFill>
              <a:latin typeface="Onest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Worksheet!$L$341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rgbClr val="06BCE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1116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Worksheet!$K$342:$K$346</c:f>
              <c:strCache>
                <c:ptCount val="5"/>
                <c:pt idx="0">
                  <c:v>Официальный сайт</c:v>
                </c:pt>
                <c:pt idx="1">
                  <c:v>Номер телефона</c:v>
                </c:pt>
                <c:pt idx="2">
                  <c:v>Адрес</c:v>
                </c:pt>
                <c:pt idx="3">
                  <c:v>Никакие</c:v>
                </c:pt>
                <c:pt idx="4">
                  <c:v>Социальные сети</c:v>
                </c:pt>
              </c:strCache>
            </c:strRef>
          </c:cat>
          <c:val>
            <c:numRef>
              <c:f>Worksheet!$L$342:$L$346</c:f>
              <c:numCache>
                <c:formatCode>0%</c:formatCode>
                <c:ptCount val="5"/>
                <c:pt idx="0">
                  <c:v>0.58230000000000004</c:v>
                </c:pt>
                <c:pt idx="1">
                  <c:v>0.4304</c:v>
                </c:pt>
                <c:pt idx="2">
                  <c:v>0.30380000000000001</c:v>
                </c:pt>
                <c:pt idx="3">
                  <c:v>0.1139</c:v>
                </c:pt>
                <c:pt idx="4">
                  <c:v>7.5899999999999995E-2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32-4F4B-B9ED-01848C822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7546176"/>
        <c:axId val="667547904"/>
      </c:barChart>
      <c:catAx>
        <c:axId val="66754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11116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667547904"/>
        <c:crosses val="autoZero"/>
        <c:auto val="1"/>
        <c:lblAlgn val="ctr"/>
        <c:lblOffset val="100"/>
        <c:noMultiLvlLbl val="0"/>
      </c:catAx>
      <c:valAx>
        <c:axId val="667547904"/>
        <c:scaling>
          <c:orientation val="minMax"/>
          <c:max val="0.7"/>
        </c:scaling>
        <c:delete val="1"/>
        <c:axPos val="l"/>
        <c:numFmt formatCode="0%" sourceLinked="1"/>
        <c:majorTickMark val="none"/>
        <c:minorTickMark val="none"/>
        <c:tickLblPos val="nextTo"/>
        <c:crossAx val="667546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11169"/>
          </a:solidFill>
          <a:latin typeface="Onest" pitchFamily="2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19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63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08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64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59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28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82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74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1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48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73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41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59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03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78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91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F18A-615F-AB42-98DF-E624AE4FA56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755D-A926-F041-AACB-001B96746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1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3043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574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25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046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236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3766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0062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9851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749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0972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643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34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sldNum="0"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smirnov.n@akarussia.ru" TargetMode="External"/><Relationship Id="rId7" Type="http://schemas.openxmlformats.org/officeDocument/2006/relationships/image" Target="../media/image3.svg"/><Relationship Id="rId2" Type="http://schemas.openxmlformats.org/officeDocument/2006/relationships/hyperlink" Target="mailto:n.barkevich@akarussia.r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nv@akarussia.ru" TargetMode="External"/><Relationship Id="rId9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9D87BBF-75CF-FD41-0225-B0A39C8D15B0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2404730-CA7D-318C-8992-7A9AE72AF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7302" y="12108677"/>
            <a:ext cx="5048325" cy="1083395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419EED4-7A97-6978-7D08-DB9B69C371A8}"/>
              </a:ext>
            </a:extLst>
          </p:cNvPr>
          <p:cNvSpPr txBox="1">
            <a:spLocks/>
          </p:cNvSpPr>
          <p:nvPr/>
        </p:nvSpPr>
        <p:spPr>
          <a:xfrm>
            <a:off x="863604" y="1021138"/>
            <a:ext cx="18288001" cy="3438321"/>
          </a:xfrm>
          <a:prstGeom prst="rect">
            <a:avLst/>
          </a:prstGeom>
        </p:spPr>
        <p:txBody>
          <a:bodyPr vert="horz" lIns="243840" tIns="121920" rIns="243840" bIns="1219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0000"/>
              </a:lnSpc>
              <a:spcBef>
                <a:spcPts val="67"/>
              </a:spcBef>
              <a:spcAft>
                <a:spcPts val="67"/>
              </a:spcAft>
            </a:pPr>
            <a:r>
              <a:rPr lang="en-US" sz="13800" b="1" spc="-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RadioMeter</a:t>
            </a:r>
            <a:r>
              <a:rPr lang="en-US" sz="13800" b="1" spc="-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endParaRPr lang="ru-RU" sz="13800" b="1" spc="-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7FA2A7FF-F3A0-D489-5475-978C8AACA041}"/>
              </a:ext>
            </a:extLst>
          </p:cNvPr>
          <p:cNvSpPr txBox="1">
            <a:spLocks/>
          </p:cNvSpPr>
          <p:nvPr/>
        </p:nvSpPr>
        <p:spPr>
          <a:xfrm>
            <a:off x="18151900" y="950797"/>
            <a:ext cx="5507272" cy="2181456"/>
          </a:xfrm>
          <a:prstGeom prst="rect">
            <a:avLst/>
          </a:prstGeom>
        </p:spPr>
        <p:txBody>
          <a:bodyPr vert="horz" lIns="243840" tIns="121920" rIns="243840" bIns="1219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Аналитический Центр Российской Индустрии Рекламы (АЦ РИР)</a:t>
            </a:r>
            <a:br>
              <a:rPr lang="ru-RU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Апрель 2026 Москва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641B3E-C920-0A76-4802-5B9C0913BD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39195" y="12260593"/>
            <a:ext cx="3072769" cy="81307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F81FF76-39CE-E3B5-BAD4-FBE3167F9E1A}"/>
              </a:ext>
            </a:extLst>
          </p:cNvPr>
          <p:cNvSpPr txBox="1"/>
          <p:nvPr/>
        </p:nvSpPr>
        <p:spPr>
          <a:xfrm>
            <a:off x="4465658" y="12159476"/>
            <a:ext cx="38779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АССОЦИАЦИЯ </a:t>
            </a:r>
            <a:b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КОММУНИКАЦИОННЫХ</a:t>
            </a:r>
            <a:b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АГЕНСТВ РОССИИ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C154BF-A6CD-2F15-6F1C-BA2A9313F7DF}"/>
              </a:ext>
            </a:extLst>
          </p:cNvPr>
          <p:cNvSpPr txBox="1"/>
          <p:nvPr/>
        </p:nvSpPr>
        <p:spPr>
          <a:xfrm>
            <a:off x="7559040" y="12217953"/>
            <a:ext cx="7845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CCF3DC3-AAC9-4CF3-257A-E4E88662F0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653135" y="12581993"/>
            <a:ext cx="491670" cy="49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249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22431004" cy="1084580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6373064-3929-078E-9F45-F324286B46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154319"/>
              </p:ext>
            </p:extLst>
          </p:nvPr>
        </p:nvGraphicFramePr>
        <p:xfrm>
          <a:off x="1383012" y="2062719"/>
          <a:ext cx="21617976" cy="10122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A3F073A-5839-B3A5-C150-1EF755832701}"/>
              </a:ext>
            </a:extLst>
          </p:cNvPr>
          <p:cNvSpPr txBox="1"/>
          <p:nvPr/>
        </p:nvSpPr>
        <p:spPr>
          <a:xfrm>
            <a:off x="3299039" y="11355572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FC3AD0-D6E1-7147-C3A5-F96E491B8CE9}"/>
              </a:ext>
            </a:extLst>
          </p:cNvPr>
          <p:cNvSpPr txBox="1"/>
          <p:nvPr/>
        </p:nvSpPr>
        <p:spPr>
          <a:xfrm>
            <a:off x="5483830" y="11542466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BA76C4-61AB-7511-F5D0-6C6AF2E7EEAB}"/>
              </a:ext>
            </a:extLst>
          </p:cNvPr>
          <p:cNvSpPr txBox="1"/>
          <p:nvPr/>
        </p:nvSpPr>
        <p:spPr>
          <a:xfrm>
            <a:off x="9456075" y="11383362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D787C0-9014-6972-2A04-666929535893}"/>
              </a:ext>
            </a:extLst>
          </p:cNvPr>
          <p:cNvSpPr txBox="1"/>
          <p:nvPr/>
        </p:nvSpPr>
        <p:spPr>
          <a:xfrm>
            <a:off x="16465384" y="11718888"/>
            <a:ext cx="6719777" cy="932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4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4000" b="1" dirty="0">
                <a:solidFill>
                  <a:srgbClr val="111169"/>
                </a:solidFill>
                <a:latin typeface="Onest" pitchFamily="2" charset="0"/>
              </a:rPr>
              <a:t> </a:t>
            </a:r>
            <a:r>
              <a:rPr lang="ru-RU" sz="2000" dirty="0">
                <a:solidFill>
                  <a:srgbClr val="111169"/>
                </a:solidFill>
                <a:latin typeface="Onest" pitchFamily="2" charset="0"/>
              </a:rPr>
              <a:t>- категория появилась в 3 волне (2025)</a:t>
            </a:r>
            <a:endParaRPr lang="ru-RU" sz="2800" b="1" dirty="0">
              <a:solidFill>
                <a:srgbClr val="111169"/>
              </a:solidFill>
              <a:latin typeface="Onest" pitchFamily="2" charset="0"/>
            </a:endParaRPr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941D1DC0-DFF9-EB6D-2CF8-6370BEA4638E}"/>
              </a:ext>
            </a:extLst>
          </p:cNvPr>
          <p:cNvSpPr/>
          <p:nvPr/>
        </p:nvSpPr>
        <p:spPr>
          <a:xfrm>
            <a:off x="1217742" y="812802"/>
            <a:ext cx="1773970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КРИТЕРИИ ВЫБОРА РАДИОСТАНЦИИ ДЛЯ РЕКЛАМНОЙ КАМПАНИИ</a:t>
            </a:r>
            <a:r>
              <a:rPr lang="en-US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 2025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2">
            <a:extLst>
              <a:ext uri="{FF2B5EF4-FFF2-40B4-BE49-F238E27FC236}">
                <a16:creationId xmlns:a16="http://schemas.microsoft.com/office/drawing/2014/main" id="{47B8A1FA-A577-692F-B658-F9260DEFCC6F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3">
            <a:extLst>
              <a:ext uri="{FF2B5EF4-FFF2-40B4-BE49-F238E27FC236}">
                <a16:creationId xmlns:a16="http://schemas.microsoft.com/office/drawing/2014/main" id="{54D060C0-0F70-0C4F-E185-698912F51E76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41181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1"/>
            <a:ext cx="22431004" cy="741739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200807" y="821048"/>
            <a:ext cx="1610229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ФОРМАТЫ РАЗМЕЩЕНИЯ РЕКЛАМЫ НА РАДИО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87DA164-9DD5-7077-D97B-9B7611A4D0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338850"/>
              </p:ext>
            </p:extLst>
          </p:nvPr>
        </p:nvGraphicFramePr>
        <p:xfrm>
          <a:off x="1720888" y="2254103"/>
          <a:ext cx="21280101" cy="686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0">
            <a:extLst>
              <a:ext uri="{FF2B5EF4-FFF2-40B4-BE49-F238E27FC236}">
                <a16:creationId xmlns:a16="http://schemas.microsoft.com/office/drawing/2014/main" id="{AB4823FF-682D-94E4-9735-C97D8EBEA9DF}"/>
              </a:ext>
            </a:extLst>
          </p:cNvPr>
          <p:cNvSpPr/>
          <p:nvPr/>
        </p:nvSpPr>
        <p:spPr>
          <a:xfrm>
            <a:off x="938330" y="9576393"/>
            <a:ext cx="22431004" cy="3123608"/>
          </a:xfrm>
          <a:prstGeom prst="roundRect">
            <a:avLst>
              <a:gd name="adj" fmla="val 16203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D19934-22EA-0E85-C8C3-547D61836A21}"/>
              </a:ext>
            </a:extLst>
          </p:cNvPr>
          <p:cNvSpPr txBox="1"/>
          <p:nvPr/>
        </p:nvSpPr>
        <p:spPr>
          <a:xfrm>
            <a:off x="1572031" y="9648141"/>
            <a:ext cx="14626502" cy="2776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0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Прямая реклама (ролик в рекламных блоках) остается наиболее востребованным форматом размещения</a:t>
            </a:r>
            <a:r>
              <a:rPr lang="en-US" sz="30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0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89% в 2025</a:t>
            </a:r>
            <a:r>
              <a:rPr lang="en-US" sz="30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0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0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Рекламодатели чаще отмечают размещение рекламных программ и роликов большого хронометража (рост с 10% в 2020 до 19% в 2025)</a:t>
            </a:r>
          </a:p>
        </p:txBody>
      </p:sp>
      <p:sp>
        <p:nvSpPr>
          <p:cNvPr id="3" name="Text 12">
            <a:extLst>
              <a:ext uri="{FF2B5EF4-FFF2-40B4-BE49-F238E27FC236}">
                <a16:creationId xmlns:a16="http://schemas.microsoft.com/office/drawing/2014/main" id="{DE9DBF0E-D235-9284-7FB9-44BE33E13341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EDCDD7A3-E570-EA0A-661C-A59997EBAD25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2091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22431004" cy="7161138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014540" y="1016000"/>
            <a:ext cx="1610229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endParaRPr lang="en-US" sz="3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041D9A-CE25-28CD-DE4A-78A9C4588D78}"/>
              </a:ext>
            </a:extLst>
          </p:cNvPr>
          <p:cNvSpPr txBox="1"/>
          <p:nvPr/>
        </p:nvSpPr>
        <p:spPr>
          <a:xfrm>
            <a:off x="17665812" y="7941139"/>
            <a:ext cx="6719777" cy="932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4000" b="1" dirty="0">
                <a:solidFill>
                  <a:srgbClr val="111169"/>
                </a:solidFill>
                <a:latin typeface="Onest" pitchFamily="2" charset="0"/>
              </a:rPr>
              <a:t>* </a:t>
            </a:r>
            <a:r>
              <a:rPr lang="ru-RU" sz="2000" dirty="0">
                <a:solidFill>
                  <a:srgbClr val="111169"/>
                </a:solidFill>
                <a:latin typeface="Onest" pitchFamily="2" charset="0"/>
              </a:rPr>
              <a:t>- категория появилась в 3 волне (2025)</a:t>
            </a:r>
            <a:endParaRPr lang="ru-RU" sz="2800" b="1" dirty="0">
              <a:solidFill>
                <a:srgbClr val="111169"/>
              </a:solidFill>
              <a:latin typeface="Onest" pitchFamily="2" charset="0"/>
            </a:endParaRPr>
          </a:p>
        </p:txBody>
      </p:sp>
      <p:sp>
        <p:nvSpPr>
          <p:cNvPr id="18" name="Shape 0">
            <a:extLst>
              <a:ext uri="{FF2B5EF4-FFF2-40B4-BE49-F238E27FC236}">
                <a16:creationId xmlns:a16="http://schemas.microsoft.com/office/drawing/2014/main" id="{A498620B-1D1E-CE79-40F7-AB5895F763E0}"/>
              </a:ext>
            </a:extLst>
          </p:cNvPr>
          <p:cNvSpPr/>
          <p:nvPr/>
        </p:nvSpPr>
        <p:spPr>
          <a:xfrm>
            <a:off x="938330" y="9282038"/>
            <a:ext cx="22431004" cy="3417962"/>
          </a:xfrm>
          <a:prstGeom prst="roundRect">
            <a:avLst>
              <a:gd name="adj" fmla="val 17152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3AB2B2-A65F-F48F-5B87-6E299C2FE46C}"/>
              </a:ext>
            </a:extLst>
          </p:cNvPr>
          <p:cNvSpPr txBox="1"/>
          <p:nvPr/>
        </p:nvSpPr>
        <p:spPr>
          <a:xfrm>
            <a:off x="1194151" y="9358265"/>
            <a:ext cx="19987862" cy="326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2026 году категория </a:t>
            </a:r>
            <a:r>
              <a:rPr lang="en-US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динамики трафика на сайт и поисковых запросов</a:t>
            </a:r>
            <a:r>
              <a:rPr lang="en-US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была разделена</a:t>
            </a:r>
            <a:r>
              <a:rPr lang="en-US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трафик на сайте стал более популярным инструментом оценки эффективности (54% компаний)</a:t>
            </a:r>
            <a:r>
              <a:rPr lang="en-US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Рекламодатели в 2025 году используют в 2 раза чаще исследования уровня знания, потребления и лояльности потребителя (30%).</a:t>
            </a:r>
          </a:p>
          <a:p>
            <a:pPr marL="342900" indent="-3429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 был добавлен инструмент </a:t>
            </a:r>
            <a:r>
              <a:rPr lang="en-US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Lift</a:t>
            </a: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который используют 13% рекламодателей 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1306D70-FC66-0DC1-CE47-42A7F01499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633489"/>
              </p:ext>
            </p:extLst>
          </p:nvPr>
        </p:nvGraphicFramePr>
        <p:xfrm>
          <a:off x="1358291" y="1854201"/>
          <a:ext cx="21454403" cy="701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F40C128-2E94-4E23-EE9F-5EA6465A598E}"/>
              </a:ext>
            </a:extLst>
          </p:cNvPr>
          <p:cNvSpPr txBox="1"/>
          <p:nvPr/>
        </p:nvSpPr>
        <p:spPr>
          <a:xfrm>
            <a:off x="15368597" y="6824513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D11191-19C1-BFDA-CCC5-2FFA23294871}"/>
              </a:ext>
            </a:extLst>
          </p:cNvPr>
          <p:cNvSpPr txBox="1"/>
          <p:nvPr/>
        </p:nvSpPr>
        <p:spPr>
          <a:xfrm>
            <a:off x="17303099" y="7149895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A30BFB-E402-59D9-B716-F206942784D5}"/>
              </a:ext>
            </a:extLst>
          </p:cNvPr>
          <p:cNvSpPr txBox="1"/>
          <p:nvPr/>
        </p:nvSpPr>
        <p:spPr>
          <a:xfrm>
            <a:off x="19846646" y="7452338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7E4FF4-E139-4223-A777-12FE1C5FDA86}"/>
              </a:ext>
            </a:extLst>
          </p:cNvPr>
          <p:cNvSpPr txBox="1"/>
          <p:nvPr/>
        </p:nvSpPr>
        <p:spPr>
          <a:xfrm>
            <a:off x="22305802" y="7449375"/>
            <a:ext cx="523474" cy="69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0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EADB4D4D-B3E9-F602-DEDB-D3627C6FEF8B}"/>
              </a:ext>
            </a:extLst>
          </p:cNvPr>
          <p:cNvSpPr/>
          <p:nvPr/>
        </p:nvSpPr>
        <p:spPr>
          <a:xfrm>
            <a:off x="1200807" y="821048"/>
            <a:ext cx="1610229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ИНСТРУМЕНТЫ ОЦЕНКИ ЭФФЕКТИВНОСТИ РЕКЛАМНЫХ КАМПАНИЙ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12">
            <a:extLst>
              <a:ext uri="{FF2B5EF4-FFF2-40B4-BE49-F238E27FC236}">
                <a16:creationId xmlns:a16="http://schemas.microsoft.com/office/drawing/2014/main" id="{3B91D67C-4793-229A-EBAC-59F31CB36BB2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13">
            <a:extLst>
              <a:ext uri="{FF2B5EF4-FFF2-40B4-BE49-F238E27FC236}">
                <a16:creationId xmlns:a16="http://schemas.microsoft.com/office/drawing/2014/main" id="{E256CF58-D512-9910-5312-DB9DCD9319A9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01912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2438400"/>
            <a:ext cx="22431004" cy="7793962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014541" y="821048"/>
            <a:ext cx="9798240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endParaRPr lang="ru-RU" sz="3200" dirty="0">
              <a:solidFill>
                <a:srgbClr val="E6E8F0">
                  <a:alpha val="100000"/>
                </a:srgbClr>
              </a:solidFill>
              <a:latin typeface="Onest Medium" pitchFamily="34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EFD2109-F4AD-D2B0-8333-47173D3FF3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988773"/>
              </p:ext>
            </p:extLst>
          </p:nvPr>
        </p:nvGraphicFramePr>
        <p:xfrm>
          <a:off x="1954803" y="2120900"/>
          <a:ext cx="19648968" cy="7808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hape 0">
            <a:extLst>
              <a:ext uri="{FF2B5EF4-FFF2-40B4-BE49-F238E27FC236}">
                <a16:creationId xmlns:a16="http://schemas.microsoft.com/office/drawing/2014/main" id="{B9C661A9-0630-7328-D0D6-880DD8A538C5}"/>
              </a:ext>
            </a:extLst>
          </p:cNvPr>
          <p:cNvSpPr/>
          <p:nvPr/>
        </p:nvSpPr>
        <p:spPr>
          <a:xfrm>
            <a:off x="938330" y="10537162"/>
            <a:ext cx="22431004" cy="1896138"/>
          </a:xfrm>
          <a:prstGeom prst="roundRect">
            <a:avLst>
              <a:gd name="adj" fmla="val 23514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88D663-D65A-A42E-5885-FFF6878E7A49}"/>
              </a:ext>
            </a:extLst>
          </p:cNvPr>
          <p:cNvSpPr txBox="1"/>
          <p:nvPr/>
        </p:nvSpPr>
        <p:spPr>
          <a:xfrm>
            <a:off x="1152047" y="11103171"/>
            <a:ext cx="22430785" cy="764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 ссылка официальный сайт – наиболее часто указываемая информация в рекламных роликах (58%)  </a:t>
            </a: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57F25E50-9408-C376-0314-1928F8D51080}"/>
              </a:ext>
            </a:extLst>
          </p:cNvPr>
          <p:cNvSpPr/>
          <p:nvPr/>
        </p:nvSpPr>
        <p:spPr>
          <a:xfrm>
            <a:off x="1200807" y="821048"/>
            <a:ext cx="17271873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ИНФОРМАЦИЯ В РЕКЛАМНЫХ РОЛИКАХ </a:t>
            </a:r>
            <a:br>
              <a:rPr lang="en-US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</a:b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779BB7-DB8E-254A-F4AA-EA50EC46DAD3}"/>
              </a:ext>
            </a:extLst>
          </p:cNvPr>
          <p:cNvSpPr txBox="1"/>
          <p:nvPr/>
        </p:nvSpPr>
        <p:spPr>
          <a:xfrm>
            <a:off x="1094126" y="1527201"/>
            <a:ext cx="144506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(Какие контактные данные вы указываете в рекламных роликах?)</a:t>
            </a:r>
            <a:endParaRPr lang="ru-RU" sz="3200" dirty="0">
              <a:solidFill>
                <a:srgbClr val="010F85"/>
              </a:solidFill>
            </a:endParaRPr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033A50CC-426A-1BD2-9F6F-9E4A924A766E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F9732421-A7C6-E43F-EC0C-5AD16B891769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51525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0">
            <a:extLst>
              <a:ext uri="{FF2B5EF4-FFF2-40B4-BE49-F238E27FC236}">
                <a16:creationId xmlns:a16="http://schemas.microsoft.com/office/drawing/2014/main" id="{8F00E9BE-EFA2-D56C-641D-038293E41F18}"/>
              </a:ext>
            </a:extLst>
          </p:cNvPr>
          <p:cNvSpPr/>
          <p:nvPr/>
        </p:nvSpPr>
        <p:spPr>
          <a:xfrm>
            <a:off x="13047965" y="7616414"/>
            <a:ext cx="10013043" cy="5089568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2" name="Shape 0"/>
          <p:cNvSpPr/>
          <p:nvPr/>
        </p:nvSpPr>
        <p:spPr>
          <a:xfrm>
            <a:off x="938331" y="2220752"/>
            <a:ext cx="11793833" cy="10479248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014540" y="1016000"/>
            <a:ext cx="1610229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22858414" y="12738100"/>
            <a:ext cx="510921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ru-RU" sz="3000" dirty="0">
                <a:solidFill>
                  <a:srgbClr val="E6E8F0">
                    <a:alpha val="100000"/>
                  </a:srgbClr>
                </a:solidFill>
                <a:latin typeface="Onest Regular" pitchFamily="34" charset="0"/>
              </a:rPr>
              <a:t>14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1014540" y="12738100"/>
            <a:ext cx="1422578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en-US" sz="3000" dirty="0">
                <a:solidFill>
                  <a:srgbClr val="E6E8F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endParaRPr lang="en-US" sz="3000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81DB35B-1794-366B-3677-43D95F5A11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909097"/>
              </p:ext>
            </p:extLst>
          </p:nvPr>
        </p:nvGraphicFramePr>
        <p:xfrm>
          <a:off x="567698" y="2677233"/>
          <a:ext cx="12535098" cy="9463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hape 0">
            <a:extLst>
              <a:ext uri="{FF2B5EF4-FFF2-40B4-BE49-F238E27FC236}">
                <a16:creationId xmlns:a16="http://schemas.microsoft.com/office/drawing/2014/main" id="{3A35E67D-157F-959D-6F7A-AC98A5F1A35F}"/>
              </a:ext>
            </a:extLst>
          </p:cNvPr>
          <p:cNvSpPr/>
          <p:nvPr/>
        </p:nvSpPr>
        <p:spPr>
          <a:xfrm>
            <a:off x="13047966" y="2220752"/>
            <a:ext cx="10013043" cy="5089568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E38C4E3-1CFB-7EE0-5FBF-7C7D62DDC1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372675"/>
              </p:ext>
            </p:extLst>
          </p:nvPr>
        </p:nvGraphicFramePr>
        <p:xfrm>
          <a:off x="11572418" y="1818307"/>
          <a:ext cx="11288854" cy="542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 2">
            <a:extLst>
              <a:ext uri="{FF2B5EF4-FFF2-40B4-BE49-F238E27FC236}">
                <a16:creationId xmlns:a16="http://schemas.microsoft.com/office/drawing/2014/main" id="{D5FCC548-DCE3-D20D-7651-58090D99AE92}"/>
              </a:ext>
            </a:extLst>
          </p:cNvPr>
          <p:cNvSpPr/>
          <p:nvPr/>
        </p:nvSpPr>
        <p:spPr>
          <a:xfrm>
            <a:off x="1200807" y="821048"/>
            <a:ext cx="17271873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БЮДЖЕТ НА РАДИОРЕКЛАМУ В 2026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73CCB308-C120-B94B-A252-7BA99EAA959E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46E9E0FB-F19B-C30E-B9D7-8EDB94B0E32E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5945F0D8-21AA-BB9B-C683-D52038EEF0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3467491"/>
              </p:ext>
            </p:extLst>
          </p:nvPr>
        </p:nvGraphicFramePr>
        <p:xfrm>
          <a:off x="12289347" y="7712765"/>
          <a:ext cx="11288854" cy="496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21955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A2A2C6C-7B6A-4193-2636-2F6EC5718751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2ED861-2A8B-0AD0-84A2-23C20E2ACE00}"/>
              </a:ext>
            </a:extLst>
          </p:cNvPr>
          <p:cNvSpPr txBox="1"/>
          <p:nvPr/>
        </p:nvSpPr>
        <p:spPr>
          <a:xfrm>
            <a:off x="614652" y="4113378"/>
            <a:ext cx="20351999" cy="167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600" dirty="0">
                <a:solidFill>
                  <a:schemeClr val="bg1"/>
                </a:solidFill>
                <a:latin typeface="Onest" pitchFamily="2" charset="0"/>
              </a:rPr>
              <a:t>Доля компаний, которые планируют увеличить бюджет составила 11%</a:t>
            </a:r>
            <a:r>
              <a:rPr lang="en-US" sz="3600" dirty="0">
                <a:solidFill>
                  <a:schemeClr val="bg1"/>
                </a:solidFill>
                <a:latin typeface="Onest" pitchFamily="2" charset="0"/>
              </a:rPr>
              <a:t>;</a:t>
            </a:r>
            <a:endParaRPr lang="ru-RU" sz="3600" dirty="0">
              <a:solidFill>
                <a:schemeClr val="bg1"/>
              </a:solidFill>
              <a:latin typeface="Onest" pitchFamily="2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600" dirty="0">
                <a:solidFill>
                  <a:schemeClr val="bg1"/>
                </a:solidFill>
                <a:latin typeface="Onest" pitchFamily="2" charset="0"/>
              </a:rPr>
              <a:t>Более половины компаний не планируют менять бюджет на рекламу в 2026 году (62%)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C61F24-BA18-2A95-A4E7-CF59DC29094A}"/>
              </a:ext>
            </a:extLst>
          </p:cNvPr>
          <p:cNvSpPr txBox="1"/>
          <p:nvPr/>
        </p:nvSpPr>
        <p:spPr>
          <a:xfrm>
            <a:off x="661546" y="7537505"/>
            <a:ext cx="20351997" cy="167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600" dirty="0">
                <a:solidFill>
                  <a:schemeClr val="bg1"/>
                </a:solidFill>
                <a:latin typeface="Onest" pitchFamily="2" charset="0"/>
              </a:rPr>
              <a:t>Увеличение бюджета на 10-25 </a:t>
            </a:r>
            <a:r>
              <a:rPr lang="ru-RU" sz="3600" dirty="0" err="1">
                <a:solidFill>
                  <a:schemeClr val="bg1"/>
                </a:solidFill>
                <a:latin typeface="Onest" pitchFamily="2" charset="0"/>
              </a:rPr>
              <a:t>п.п</a:t>
            </a:r>
            <a:r>
              <a:rPr lang="ru-RU" sz="3600" dirty="0">
                <a:solidFill>
                  <a:schemeClr val="bg1"/>
                </a:solidFill>
                <a:latin typeface="Onest" pitchFamily="2" charset="0"/>
              </a:rPr>
              <a:t>. планирует более половины респондентов (67%)</a:t>
            </a:r>
            <a:r>
              <a:rPr lang="en-US" sz="3600" dirty="0">
                <a:solidFill>
                  <a:schemeClr val="bg1"/>
                </a:solidFill>
                <a:latin typeface="Onest" pitchFamily="2" charset="0"/>
              </a:rPr>
              <a:t>;</a:t>
            </a:r>
            <a:endParaRPr lang="ru-RU" sz="3600" dirty="0">
              <a:solidFill>
                <a:schemeClr val="bg1"/>
              </a:solidFill>
              <a:latin typeface="Onest" pitchFamily="2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600" dirty="0">
                <a:solidFill>
                  <a:schemeClr val="bg1"/>
                </a:solidFill>
                <a:latin typeface="Onest" pitchFamily="2" charset="0"/>
              </a:rPr>
              <a:t>Около половины (53%) планируют сократить бюджет на 25% и менее.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042673-AB81-CF24-B1F7-F08E1CEC3DBE}"/>
              </a:ext>
            </a:extLst>
          </p:cNvPr>
          <p:cNvSpPr txBox="1"/>
          <p:nvPr/>
        </p:nvSpPr>
        <p:spPr>
          <a:xfrm>
            <a:off x="1200807" y="2434264"/>
            <a:ext cx="20351999" cy="167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600" b="1" dirty="0">
                <a:solidFill>
                  <a:schemeClr val="bg1"/>
                </a:solidFill>
                <a:latin typeface="Onest" pitchFamily="2" charset="0"/>
              </a:rPr>
              <a:t>Выводы</a:t>
            </a:r>
            <a:r>
              <a:rPr lang="en-US" sz="3600" b="1" dirty="0">
                <a:solidFill>
                  <a:schemeClr val="bg1"/>
                </a:solidFill>
                <a:latin typeface="Onest" pitchFamily="2" charset="0"/>
              </a:rPr>
              <a:t>:</a:t>
            </a:r>
            <a:endParaRPr lang="ru-RU" sz="3600" b="1" dirty="0">
              <a:solidFill>
                <a:schemeClr val="bg1"/>
              </a:solidFill>
              <a:latin typeface="Onest" pitchFamily="2" charset="0"/>
            </a:endParaRPr>
          </a:p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600" b="1" dirty="0">
                <a:solidFill>
                  <a:schemeClr val="bg1"/>
                </a:solidFill>
                <a:latin typeface="Onest" pitchFamily="2" charset="0"/>
              </a:rPr>
              <a:t>Планы на бюджет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193F5E-19D6-A7B0-DC1D-940406C0F612}"/>
              </a:ext>
            </a:extLst>
          </p:cNvPr>
          <p:cNvSpPr txBox="1"/>
          <p:nvPr/>
        </p:nvSpPr>
        <p:spPr>
          <a:xfrm>
            <a:off x="1200806" y="6602988"/>
            <a:ext cx="20351999" cy="848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600" b="1" dirty="0">
                <a:solidFill>
                  <a:schemeClr val="bg1"/>
                </a:solidFill>
                <a:latin typeface="Onest" pitchFamily="2" charset="0"/>
              </a:rPr>
              <a:t>Изменение бюджета в 2026</a:t>
            </a:r>
          </a:p>
        </p:txBody>
      </p:sp>
      <p:sp>
        <p:nvSpPr>
          <p:cNvPr id="2" name="Text 2">
            <a:extLst>
              <a:ext uri="{FF2B5EF4-FFF2-40B4-BE49-F238E27FC236}">
                <a16:creationId xmlns:a16="http://schemas.microsoft.com/office/drawing/2014/main" id="{59C9F88B-40FF-CF8B-FB55-70A10043A957}"/>
              </a:ext>
            </a:extLst>
          </p:cNvPr>
          <p:cNvSpPr/>
          <p:nvPr/>
        </p:nvSpPr>
        <p:spPr>
          <a:xfrm>
            <a:off x="1200807" y="821048"/>
            <a:ext cx="17271873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chemeClr val="bg1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БЮДЖЕТ НА РАДИОРЕКЛАМУ В 2026</a:t>
            </a:r>
            <a:endParaRPr lang="en-US" sz="3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5B153012-D4DF-E96F-860C-3F506B109CB3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3" name="Text 13">
            <a:extLst>
              <a:ext uri="{FF2B5EF4-FFF2-40B4-BE49-F238E27FC236}">
                <a16:creationId xmlns:a16="http://schemas.microsoft.com/office/drawing/2014/main" id="{636A0580-E64E-E24E-DAB7-2E602E13FE84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094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13137590" cy="1031240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3" name="Shape 1"/>
          <p:cNvSpPr/>
          <p:nvPr/>
        </p:nvSpPr>
        <p:spPr>
          <a:xfrm>
            <a:off x="14539502" y="1854200"/>
            <a:ext cx="9017999" cy="4781894"/>
          </a:xfrm>
          <a:prstGeom prst="roundRect">
            <a:avLst>
              <a:gd name="adj" fmla="val 1557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014541" y="1016000"/>
            <a:ext cx="13317093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endParaRPr lang="en-US" sz="3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753320-7713-DB58-A768-9B11211D0686}"/>
              </a:ext>
            </a:extLst>
          </p:cNvPr>
          <p:cNvSpPr txBox="1"/>
          <p:nvPr/>
        </p:nvSpPr>
        <p:spPr>
          <a:xfrm>
            <a:off x="15299566" y="2685547"/>
            <a:ext cx="7497861" cy="2482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12574"/>
              </a:buClr>
              <a:defRPr/>
            </a:pPr>
            <a:r>
              <a:rPr lang="ru-RU" sz="36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участники исследования использовали радио в рекламных кампаниях в 2025 году</a:t>
            </a: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8FAC971D-7374-47C1-3C6D-9B0C87791B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051489"/>
              </p:ext>
            </p:extLst>
          </p:nvPr>
        </p:nvGraphicFramePr>
        <p:xfrm>
          <a:off x="1401911" y="2573080"/>
          <a:ext cx="12418828" cy="8463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Shape 1">
            <a:extLst>
              <a:ext uri="{FF2B5EF4-FFF2-40B4-BE49-F238E27FC236}">
                <a16:creationId xmlns:a16="http://schemas.microsoft.com/office/drawing/2014/main" id="{D74945A4-AC23-EDA1-E99E-B17FBECD86A8}"/>
              </a:ext>
            </a:extLst>
          </p:cNvPr>
          <p:cNvSpPr/>
          <p:nvPr/>
        </p:nvSpPr>
        <p:spPr>
          <a:xfrm>
            <a:off x="14539502" y="7384547"/>
            <a:ext cx="9017999" cy="4781894"/>
          </a:xfrm>
          <a:prstGeom prst="roundRect">
            <a:avLst>
              <a:gd name="adj" fmla="val 1557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774888-C4FB-DB18-F106-B9DF3649579D}"/>
              </a:ext>
            </a:extLst>
          </p:cNvPr>
          <p:cNvSpPr txBox="1"/>
          <p:nvPr/>
        </p:nvSpPr>
        <p:spPr>
          <a:xfrm>
            <a:off x="15299566" y="7993988"/>
            <a:ext cx="7497861" cy="3341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12574"/>
              </a:buClr>
              <a:defRPr/>
            </a:pPr>
            <a:r>
              <a:rPr lang="ru-RU" sz="36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37% компаний использовали технологии искусственного интеллекта для создания рекламных роликов в 2025 году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615A586-076D-65BE-4F1D-DE010ADE3B5C}"/>
              </a:ext>
            </a:extLst>
          </p:cNvPr>
          <p:cNvSpPr/>
          <p:nvPr/>
        </p:nvSpPr>
        <p:spPr>
          <a:xfrm>
            <a:off x="1200807" y="821048"/>
            <a:ext cx="17271873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УЧАСТНИКИ ИССЛЕДОВАНИЯ. ТИПЫ РАЗМЕЩЕНИЯ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C170E95D-B686-627A-4F3C-F4BD80558453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BE040A7A-4681-0DB7-4655-1646E59BA8DD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8BE53C0-53A3-8929-D608-62CEA110CF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781796" y="1587500"/>
            <a:ext cx="533400" cy="5334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0A8B36C-6ABE-AD86-BEB9-EC74538B40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781796" y="7162640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926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27BE7A3-CD73-C0B9-C543-F112F69B8D04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5" name="Text 2"/>
          <p:cNvSpPr/>
          <p:nvPr/>
        </p:nvSpPr>
        <p:spPr>
          <a:xfrm>
            <a:off x="1014541" y="1016000"/>
            <a:ext cx="1852651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endParaRPr lang="en-US" sz="3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B8B677-0C50-B154-CA30-ADE911B08305}"/>
              </a:ext>
            </a:extLst>
          </p:cNvPr>
          <p:cNvSpPr txBox="1"/>
          <p:nvPr/>
        </p:nvSpPr>
        <p:spPr>
          <a:xfrm>
            <a:off x="642287" y="2301610"/>
            <a:ext cx="21288075" cy="9628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выборе радиостанций рекламодатели чаще всего ориентируются на данные исследований: </a:t>
            </a:r>
            <a:r>
              <a:rPr lang="en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Mediascope</a:t>
            </a:r>
            <a:r>
              <a:rPr lang="en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(53%), 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другие исследования (25%) и онлайн-исследования (22%);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15% рекламодателей доля бюджета на радио превышает 25% от общего рекламного бюджета;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 35% рекламодателей увеличили бюджет на радио по сравнению с предыдущим годом;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2026 году 11% участников исследования планируют увеличить бюджет на радиорекламу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Среди типов размещения прямая реклама остается наиболее популярным форматом (89%). Также используется спонсорство информационных программ (41%) и эфирных шоу (20%)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Эффективность рекламных кампаний реже оценивается по показателю анализа динамики объёма продаж (68% в 2020 году и 41% в 2025 году). Более половины рекламодателей (51%) используют анализ динамики трафика на сайт и поисковых запросов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Рекламодатели чаще отмечают размещение рекламных программ и роликов большого хронометража </a:t>
            </a:r>
            <a:b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(рост с 10% в 2020 до 19% в 2025)</a:t>
            </a: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7A32EC5-C634-FF07-E10E-7F0DEF53AE3B}"/>
              </a:ext>
            </a:extLst>
          </p:cNvPr>
          <p:cNvSpPr/>
          <p:nvPr/>
        </p:nvSpPr>
        <p:spPr>
          <a:xfrm>
            <a:off x="1200807" y="821048"/>
            <a:ext cx="17271873" cy="728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chemeClr val="bg1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ОСНОВНЫЕ ВЫВОДЫ</a:t>
            </a:r>
            <a:endParaRPr lang="en-US" sz="3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E3D1B8ED-5483-FD76-0F3F-A7E77B5DED9A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2DAC8CCC-6105-2BC9-1571-5C118CC9325C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962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4612E56-908B-C6BA-2422-8C238B673EAF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419EED4-7A97-6978-7D08-DB9B69C371A8}"/>
              </a:ext>
            </a:extLst>
          </p:cNvPr>
          <p:cNvSpPr txBox="1">
            <a:spLocks/>
          </p:cNvSpPr>
          <p:nvPr/>
        </p:nvSpPr>
        <p:spPr>
          <a:xfrm>
            <a:off x="458619" y="468631"/>
            <a:ext cx="18288000" cy="3478042"/>
          </a:xfrm>
          <a:prstGeom prst="rect">
            <a:avLst/>
          </a:prstGeom>
        </p:spPr>
        <p:txBody>
          <a:bodyPr vert="horz" lIns="243840" tIns="121920" rIns="243840" bIns="1219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0000"/>
              </a:lnSpc>
              <a:spcBef>
                <a:spcPts val="67"/>
              </a:spcBef>
              <a:spcAft>
                <a:spcPts val="67"/>
              </a:spcAft>
            </a:pPr>
            <a:r>
              <a:rPr lang="ru-RU" sz="2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7FA2A7FF-F3A0-D489-5475-978C8AACA041}"/>
              </a:ext>
            </a:extLst>
          </p:cNvPr>
          <p:cNvSpPr txBox="1">
            <a:spLocks/>
          </p:cNvSpPr>
          <p:nvPr/>
        </p:nvSpPr>
        <p:spPr>
          <a:xfrm>
            <a:off x="18151900" y="950797"/>
            <a:ext cx="5507272" cy="2181456"/>
          </a:xfrm>
          <a:prstGeom prst="rect">
            <a:avLst/>
          </a:prstGeom>
        </p:spPr>
        <p:txBody>
          <a:bodyPr vert="horz" lIns="243840" tIns="121920" rIns="243840" bIns="1219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933" dirty="0">
                <a:solidFill>
                  <a:schemeClr val="bg1"/>
                </a:solidFill>
                <a:latin typeface="Onest" pitchFamily="2" charset="0"/>
              </a:rPr>
              <a:t>Аналитический Центр Российской Индустрии Рекламы (АЦ РИР)</a:t>
            </a:r>
            <a:br>
              <a:rPr lang="ru-RU" sz="2933" dirty="0">
                <a:solidFill>
                  <a:schemeClr val="bg1"/>
                </a:solidFill>
                <a:latin typeface="Onest" pitchFamily="2" charset="0"/>
              </a:rPr>
            </a:br>
            <a:r>
              <a:rPr lang="ru-RU" sz="2933" dirty="0">
                <a:solidFill>
                  <a:schemeClr val="bg1"/>
                </a:solidFill>
                <a:latin typeface="Onest" pitchFamily="2" charset="0"/>
              </a:rPr>
              <a:t>Апрель 2026 Москва</a:t>
            </a:r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8E706E8E-6D49-1AC9-3611-97A8080794D6}"/>
              </a:ext>
            </a:extLst>
          </p:cNvPr>
          <p:cNvSpPr/>
          <p:nvPr/>
        </p:nvSpPr>
        <p:spPr>
          <a:xfrm>
            <a:off x="994738" y="6616423"/>
            <a:ext cx="6938240" cy="415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Arial" panose="020B0604020202020204" pitchFamily="34" charset="0"/>
                <a:ea typeface="Onest Regular" pitchFamily="34" charset="-122"/>
                <a:cs typeface="Arial" panose="020B0604020202020204" pitchFamily="34" charset="0"/>
              </a:rPr>
              <a:t>СТАРШИЙ МЕНЕДЖЕР АЦ РИР</a:t>
            </a:r>
          </a:p>
          <a:p>
            <a:pPr>
              <a:lnSpc>
                <a:spcPts val="2999"/>
              </a:lnSpc>
            </a:pPr>
            <a:endParaRPr lang="ru-RU" sz="3600" spc="-135" dirty="0">
              <a:solidFill>
                <a:schemeClr val="bg1"/>
              </a:solidFill>
              <a:latin typeface="Arial" panose="020B0604020202020204" pitchFamily="34" charset="0"/>
              <a:ea typeface="Onest Regular" pitchFamily="34" charset="-122"/>
              <a:cs typeface="Arial" panose="020B0604020202020204" pitchFamily="34" charset="0"/>
            </a:endParaRPr>
          </a:p>
        </p:txBody>
      </p:sp>
      <p:sp>
        <p:nvSpPr>
          <p:cNvPr id="13" name="Text 1">
            <a:extLst>
              <a:ext uri="{FF2B5EF4-FFF2-40B4-BE49-F238E27FC236}">
                <a16:creationId xmlns:a16="http://schemas.microsoft.com/office/drawing/2014/main" id="{87E6C63D-A34E-76F1-1DE0-F9070F8557AE}"/>
              </a:ext>
            </a:extLst>
          </p:cNvPr>
          <p:cNvSpPr/>
          <p:nvPr/>
        </p:nvSpPr>
        <p:spPr>
          <a:xfrm>
            <a:off x="993871" y="7352235"/>
            <a:ext cx="4362583" cy="40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Arial" panose="020B0604020202020204" pitchFamily="34" charset="0"/>
                <a:ea typeface="Onest Regular" pitchFamily="34" charset="-122"/>
                <a:cs typeface="Arial" panose="020B0604020202020204" pitchFamily="34" charset="0"/>
              </a:rPr>
              <a:t>Никита Баркевич 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2F8EF7CB-7DC3-3DA2-D7B3-A418F7B5BF6B}"/>
              </a:ext>
            </a:extLst>
          </p:cNvPr>
          <p:cNvSpPr/>
          <p:nvPr/>
        </p:nvSpPr>
        <p:spPr>
          <a:xfrm>
            <a:off x="993870" y="7968602"/>
            <a:ext cx="5365489" cy="7237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en-US" sz="3600" spc="-135" dirty="0">
                <a:solidFill>
                  <a:schemeClr val="bg1"/>
                </a:solidFill>
                <a:latin typeface="Onest Regular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n.</a:t>
            </a:r>
            <a:r>
              <a:rPr lang="en-US" sz="3600" spc="-13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barkevich</a:t>
            </a:r>
            <a:r>
              <a:rPr lang="en-US" sz="3600" spc="-135" dirty="0">
                <a:solidFill>
                  <a:schemeClr val="bg1"/>
                </a:solidFill>
                <a:latin typeface="Onest Regular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@akarussia.ru</a:t>
            </a:r>
            <a:endParaRPr lang="en-US" sz="3600" spc="-135" dirty="0">
              <a:solidFill>
                <a:schemeClr val="bg1"/>
              </a:solidFill>
              <a:latin typeface="Onest Regular" pitchFamily="34" charset="0"/>
            </a:endParaRPr>
          </a:p>
          <a:p>
            <a:pPr>
              <a:lnSpc>
                <a:spcPts val="2999"/>
              </a:lnSpc>
            </a:pPr>
            <a:endParaRPr lang="en-US" sz="3600" spc="-135" dirty="0">
              <a:solidFill>
                <a:schemeClr val="bg1"/>
              </a:solidFill>
              <a:latin typeface="Onest Regular" pitchFamily="34" charset="0"/>
            </a:endParaRPr>
          </a:p>
          <a:p>
            <a:pPr>
              <a:lnSpc>
                <a:spcPts val="2999"/>
              </a:lnSpc>
            </a:pPr>
            <a:endParaRPr lang="en-US" sz="3600" spc="-135" dirty="0">
              <a:solidFill>
                <a:schemeClr val="bg1"/>
              </a:solidFill>
              <a:latin typeface="Onest Regular" pitchFamily="34" charset="0"/>
            </a:endParaRPr>
          </a:p>
        </p:txBody>
      </p:sp>
      <p:sp>
        <p:nvSpPr>
          <p:cNvPr id="15" name="Text 1">
            <a:extLst>
              <a:ext uri="{FF2B5EF4-FFF2-40B4-BE49-F238E27FC236}">
                <a16:creationId xmlns:a16="http://schemas.microsoft.com/office/drawing/2014/main" id="{42B8A661-9B0F-7C93-4ADA-10EEF0A367C7}"/>
              </a:ext>
            </a:extLst>
          </p:cNvPr>
          <p:cNvSpPr/>
          <p:nvPr/>
        </p:nvSpPr>
        <p:spPr>
          <a:xfrm>
            <a:off x="993869" y="8969872"/>
            <a:ext cx="6938240" cy="7237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Arial" panose="020B0604020202020204" pitchFamily="34" charset="0"/>
                <a:ea typeface="Onest Regular" pitchFamily="34" charset="-122"/>
                <a:cs typeface="Arial" panose="020B0604020202020204" pitchFamily="34" charset="0"/>
              </a:rPr>
              <a:t>МЕНЕДЖЕР АЦ РИР</a:t>
            </a:r>
          </a:p>
          <a:p>
            <a:pPr>
              <a:lnSpc>
                <a:spcPts val="2999"/>
              </a:lnSpc>
            </a:pPr>
            <a:endParaRPr lang="ru-RU" sz="3600" spc="-135" dirty="0">
              <a:solidFill>
                <a:schemeClr val="bg1"/>
              </a:solidFill>
              <a:latin typeface="Arial" panose="020B0604020202020204" pitchFamily="34" charset="0"/>
              <a:ea typeface="Onest Regular" pitchFamily="34" charset="-122"/>
              <a:cs typeface="Arial" panose="020B0604020202020204" pitchFamily="34" charset="0"/>
            </a:endParaRPr>
          </a:p>
        </p:txBody>
      </p:sp>
      <p:sp>
        <p:nvSpPr>
          <p:cNvPr id="16" name="Text 1">
            <a:extLst>
              <a:ext uri="{FF2B5EF4-FFF2-40B4-BE49-F238E27FC236}">
                <a16:creationId xmlns:a16="http://schemas.microsoft.com/office/drawing/2014/main" id="{615A5D9B-0C5A-7ACD-9DB0-8099F2ADAC2F}"/>
              </a:ext>
            </a:extLst>
          </p:cNvPr>
          <p:cNvSpPr/>
          <p:nvPr/>
        </p:nvSpPr>
        <p:spPr>
          <a:xfrm>
            <a:off x="993002" y="9629458"/>
            <a:ext cx="4362583" cy="7237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Никита Смирнов </a:t>
            </a:r>
          </a:p>
        </p:txBody>
      </p:sp>
      <p:sp>
        <p:nvSpPr>
          <p:cNvPr id="17" name="Text 1">
            <a:extLst>
              <a:ext uri="{FF2B5EF4-FFF2-40B4-BE49-F238E27FC236}">
                <a16:creationId xmlns:a16="http://schemas.microsoft.com/office/drawing/2014/main" id="{2B31B377-0EC8-C8B9-3AC1-3FDCC00DA0CA}"/>
              </a:ext>
            </a:extLst>
          </p:cNvPr>
          <p:cNvSpPr/>
          <p:nvPr/>
        </p:nvSpPr>
        <p:spPr>
          <a:xfrm>
            <a:off x="993002" y="10289167"/>
            <a:ext cx="5365489" cy="5911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en-US" sz="3600" spc="-13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smirnov.n@akarussia.ru</a:t>
            </a:r>
            <a:endParaRPr lang="en-US" sz="3600" spc="-13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999"/>
              </a:lnSpc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">
            <a:extLst>
              <a:ext uri="{FF2B5EF4-FFF2-40B4-BE49-F238E27FC236}">
                <a16:creationId xmlns:a16="http://schemas.microsoft.com/office/drawing/2014/main" id="{15DA6276-1192-73F0-858F-35F7E40442A1}"/>
              </a:ext>
            </a:extLst>
          </p:cNvPr>
          <p:cNvSpPr/>
          <p:nvPr/>
        </p:nvSpPr>
        <p:spPr>
          <a:xfrm>
            <a:off x="995606" y="4316440"/>
            <a:ext cx="6938240" cy="415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Arial" panose="020B0604020202020204" pitchFamily="34" charset="0"/>
                <a:ea typeface="Onest Regular" pitchFamily="34" charset="-122"/>
                <a:cs typeface="Arial" panose="020B0604020202020204" pitchFamily="34" charset="0"/>
              </a:rPr>
              <a:t>РУКОВОДИТЕЛЬ АЦ РИР</a:t>
            </a:r>
          </a:p>
          <a:p>
            <a:pPr>
              <a:lnSpc>
                <a:spcPts val="2999"/>
              </a:lnSpc>
            </a:pPr>
            <a:endParaRPr lang="ru-RU" sz="3600" spc="-135" dirty="0">
              <a:solidFill>
                <a:schemeClr val="bg1"/>
              </a:solidFill>
              <a:latin typeface="Arial" panose="020B0604020202020204" pitchFamily="34" charset="0"/>
              <a:ea typeface="Onest Regular" pitchFamily="34" charset="-122"/>
              <a:cs typeface="Arial" panose="020B0604020202020204" pitchFamily="34" charset="0"/>
            </a:endParaRPr>
          </a:p>
        </p:txBody>
      </p:sp>
      <p:sp>
        <p:nvSpPr>
          <p:cNvPr id="19" name="Text 1">
            <a:extLst>
              <a:ext uri="{FF2B5EF4-FFF2-40B4-BE49-F238E27FC236}">
                <a16:creationId xmlns:a16="http://schemas.microsoft.com/office/drawing/2014/main" id="{85152BC1-7755-323C-7283-9108CD3DA09E}"/>
              </a:ext>
            </a:extLst>
          </p:cNvPr>
          <p:cNvSpPr/>
          <p:nvPr/>
        </p:nvSpPr>
        <p:spPr>
          <a:xfrm>
            <a:off x="994739" y="5082351"/>
            <a:ext cx="4362583" cy="415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ru-RU" sz="3600" spc="-135" dirty="0">
                <a:solidFill>
                  <a:schemeClr val="bg1"/>
                </a:solidFill>
                <a:latin typeface="Arial" panose="020B0604020202020204" pitchFamily="34" charset="0"/>
                <a:ea typeface="Onest Regular" pitchFamily="34" charset="-122"/>
                <a:cs typeface="Arial" panose="020B0604020202020204" pitchFamily="34" charset="0"/>
              </a:rPr>
              <a:t>Николай Васильев</a:t>
            </a:r>
          </a:p>
        </p:txBody>
      </p:sp>
      <p:sp>
        <p:nvSpPr>
          <p:cNvPr id="20" name="Text 1">
            <a:extLst>
              <a:ext uri="{FF2B5EF4-FFF2-40B4-BE49-F238E27FC236}">
                <a16:creationId xmlns:a16="http://schemas.microsoft.com/office/drawing/2014/main" id="{136928B9-6B46-8B93-F55D-A004A44FB5DF}"/>
              </a:ext>
            </a:extLst>
          </p:cNvPr>
          <p:cNvSpPr/>
          <p:nvPr/>
        </p:nvSpPr>
        <p:spPr>
          <a:xfrm>
            <a:off x="994739" y="5674646"/>
            <a:ext cx="5365489" cy="6321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99"/>
              </a:lnSpc>
            </a:pPr>
            <a:r>
              <a:rPr lang="en-US" sz="3600" spc="-135" dirty="0">
                <a:solidFill>
                  <a:schemeClr val="bg1"/>
                </a:solidFill>
                <a:latin typeface="Onest Regular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nv@akarussia.ru</a:t>
            </a:r>
            <a:endParaRPr lang="en-US" sz="3600" spc="-135" dirty="0">
              <a:solidFill>
                <a:schemeClr val="bg1"/>
              </a:solidFill>
              <a:latin typeface="Onest Regular" pitchFamily="34" charset="0"/>
            </a:endParaRPr>
          </a:p>
          <a:p>
            <a:pPr>
              <a:lnSpc>
                <a:spcPts val="2999"/>
              </a:lnSpc>
            </a:pPr>
            <a:endParaRPr lang="en-US" sz="3600" spc="-135" dirty="0">
              <a:solidFill>
                <a:schemeClr val="bg1"/>
              </a:solidFill>
              <a:latin typeface="Onest Regular" pitchFamily="34" charset="0"/>
            </a:endParaRPr>
          </a:p>
          <a:p>
            <a:pPr>
              <a:lnSpc>
                <a:spcPts val="2999"/>
              </a:lnSpc>
            </a:pPr>
            <a:endParaRPr lang="en-US" sz="3600" spc="-135" dirty="0" err="1">
              <a:solidFill>
                <a:schemeClr val="bg1"/>
              </a:solidFill>
              <a:latin typeface="Onest Regular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ECA3A70-18A3-87D9-98F7-312870CD0D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7302" y="12108677"/>
            <a:ext cx="5048325" cy="1083395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661E1A8E-69CD-1F7F-D7BF-C34111534D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39195" y="12260593"/>
            <a:ext cx="3072769" cy="81307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5A6BDB6-9627-9102-1387-570A71040686}"/>
              </a:ext>
            </a:extLst>
          </p:cNvPr>
          <p:cNvSpPr txBox="1"/>
          <p:nvPr/>
        </p:nvSpPr>
        <p:spPr>
          <a:xfrm>
            <a:off x="4465658" y="12159476"/>
            <a:ext cx="38779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АССОЦИАЦИЯ </a:t>
            </a:r>
            <a:b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КОММУНИКАЦИОННЫХ</a:t>
            </a:r>
            <a:b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АГЕНСТВ РОССИИ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E7CB16-6739-608A-A261-A7F641C474CE}"/>
              </a:ext>
            </a:extLst>
          </p:cNvPr>
          <p:cNvSpPr txBox="1"/>
          <p:nvPr/>
        </p:nvSpPr>
        <p:spPr>
          <a:xfrm>
            <a:off x="7559040" y="12217953"/>
            <a:ext cx="7845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1CD420AF-8419-82A8-63CE-E11A84B0DA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653135" y="12581993"/>
            <a:ext cx="491670" cy="49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0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36D0542-F442-D7CB-6098-64625FB74446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F7F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Image 2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980333" y="3048000"/>
            <a:ext cx="7620953" cy="76200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1014540" y="1016001"/>
            <a:ext cx="15944726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5400" b="1" dirty="0">
                <a:solidFill>
                  <a:srgbClr val="111169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ОПИСАНИЕ ИССЛЕДОВАНИЯ</a:t>
            </a:r>
            <a:endParaRPr lang="en-US" sz="5400" b="1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2"/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F13D20A5-1D7D-DD19-455E-1F56E8E698E4}"/>
              </a:ext>
            </a:extLst>
          </p:cNvPr>
          <p:cNvSpPr/>
          <p:nvPr/>
        </p:nvSpPr>
        <p:spPr>
          <a:xfrm>
            <a:off x="1014541" y="2230190"/>
            <a:ext cx="17779873" cy="8647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Идея: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сопредседатели Комитета Радио АКАР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Юлия </a:t>
            </a:r>
            <a:r>
              <a:rPr lang="ru-RU" sz="3200" dirty="0" err="1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Андрюшова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Директор департамента бизнес-коммуникаций и аналитики ГПМ Радио, эксперт ГПМ Реклама, </a:t>
            </a:r>
          </a:p>
          <a:p>
            <a:pPr>
              <a:lnSpc>
                <a:spcPct val="150000"/>
              </a:lnSpc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Екатерина Ерошкина - Директор департамента маркетинга и аналитики ЕМГ,</a:t>
            </a:r>
          </a:p>
          <a:p>
            <a:pPr>
              <a:lnSpc>
                <a:spcPct val="150000"/>
              </a:lnSpc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Светлана Ермолаева - Генеральный директор 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определить ключевые параметры и структуру рекламного рынка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сегменте радио для получения измеримой отраслевой оценки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Аналитический Центр Российской Индустрии Рекламы (АЦ РИР)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Методология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электронное анкетирование с использованием лицензионного ПО «</a:t>
            </a:r>
            <a:r>
              <a:rPr lang="en" sz="3200" dirty="0" err="1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Testograf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данных только по полностью заполненным анкетам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Тайминг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 волна – исследование 2021 года по данным 2020, </a:t>
            </a:r>
          </a:p>
          <a:p>
            <a:pPr>
              <a:lnSpc>
                <a:spcPct val="150000"/>
              </a:lnSpc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волна – исследование 2024 года по данным 2023,</a:t>
            </a:r>
          </a:p>
          <a:p>
            <a:pPr>
              <a:lnSpc>
                <a:spcPct val="150000"/>
              </a:lnSpc>
            </a:pP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волна - исследование 2026 года по данным 2025 (сбор поля январь - февраль 2026)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13">
            <a:extLst>
              <a:ext uri="{FF2B5EF4-FFF2-40B4-BE49-F238E27FC236}">
                <a16:creationId xmlns:a16="http://schemas.microsoft.com/office/drawing/2014/main" id="{7912D2D0-40CD-63C1-E238-EE7F2696F62A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C50C4C3-FE6E-5934-BEA3-AFC3D56355A8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F7F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Image 2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980333" y="3048000"/>
            <a:ext cx="7620953" cy="76200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1014540" y="1016001"/>
            <a:ext cx="15944726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5400" b="1" dirty="0">
                <a:solidFill>
                  <a:srgbClr val="111169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ОПИСАНИЕ</a:t>
            </a:r>
            <a:r>
              <a:rPr lang="ru-RU" sz="5400" b="1" dirty="0">
                <a:solidFill>
                  <a:srgbClr val="111169"/>
                </a:solidFill>
                <a:latin typeface="Onest Medium" pitchFamily="34" charset="0"/>
                <a:ea typeface="Onest Medium" pitchFamily="34" charset="-122"/>
                <a:cs typeface="Onest Medium" pitchFamily="34" charset="-120"/>
              </a:rPr>
              <a:t> </a:t>
            </a:r>
            <a:r>
              <a:rPr lang="ru-RU" sz="5400" b="1" dirty="0">
                <a:solidFill>
                  <a:srgbClr val="111169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ИССЛЕДОВАНИЯ</a:t>
            </a:r>
            <a:endParaRPr lang="en-US" sz="5400" b="1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2"/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F13D20A5-1D7D-DD19-455E-1F56E8E698E4}"/>
              </a:ext>
            </a:extLst>
          </p:cNvPr>
          <p:cNvSpPr/>
          <p:nvPr/>
        </p:nvSpPr>
        <p:spPr>
          <a:xfrm>
            <a:off x="1014541" y="2230190"/>
            <a:ext cx="22557551" cy="8647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индустриальное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Комитет Радио АКАР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Целевая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аудитория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рекламодатели, размещающие рекламу на радио в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Москве и регионах (79 рекламодателей)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Сферы деятельности участников исследования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Автотранспорт и сопутствующие товары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 </a:t>
            </a:r>
            <a:b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Фармацевтика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Ритейл (магазины, торговые сети)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Недвижимость и Строительство, Финансовый сектор </a:t>
            </a:r>
            <a:b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Страхование, Связь и Телеком, 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Digital-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сервисы и 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FMC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G,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Пассажирские перевозки, </a:t>
            </a:r>
            <a:r>
              <a:rPr lang="ru-RU" sz="3200" dirty="0" err="1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Госссектор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Свободные ответы</a:t>
            </a:r>
            <a:r>
              <a:rPr lang="en-US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мероприятий, Лотерея, Производство светопрозрачных конструкций, Энергетика, Отдых/досуг, Общепит, </a:t>
            </a:r>
            <a:r>
              <a:rPr lang="ru-RU" sz="3200" dirty="0" err="1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Зоо</a:t>
            </a:r>
            <a:r>
              <a:rPr lang="ru-RU" sz="32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товары, Туризм, Косметология, АЗС, Социальная отрасль, Типография.</a:t>
            </a:r>
          </a:p>
          <a:p>
            <a:pPr algn="just">
              <a:lnSpc>
                <a:spcPct val="150000"/>
              </a:lnSpc>
            </a:pP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3200" dirty="0">
              <a:solidFill>
                <a:srgbClr val="111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Copyright: </a:t>
            </a: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исследование принадлежит АЦ РИР. Все права защищены. Использование третьими лицами допускается только </a:t>
            </a:r>
            <a:b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111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обязательной ссылкой на АЦ РИР.</a:t>
            </a:r>
          </a:p>
        </p:txBody>
      </p:sp>
      <p:sp>
        <p:nvSpPr>
          <p:cNvPr id="5" name="Text 13">
            <a:extLst>
              <a:ext uri="{FF2B5EF4-FFF2-40B4-BE49-F238E27FC236}">
                <a16:creationId xmlns:a16="http://schemas.microsoft.com/office/drawing/2014/main" id="{D1C40B25-8610-13CA-07A0-E4A18AB45295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23621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11773483" cy="10883900"/>
          </a:xfrm>
          <a:prstGeom prst="roundRect">
            <a:avLst>
              <a:gd name="adj" fmla="val 7529"/>
            </a:avLst>
          </a:prstGeom>
          <a:noFill/>
          <a:ln w="38100">
            <a:solidFill>
              <a:srgbClr val="010F85"/>
            </a:solidFill>
          </a:ln>
        </p:spPr>
      </p:sp>
      <p:sp>
        <p:nvSpPr>
          <p:cNvPr id="6" name="Text 3"/>
          <p:cNvSpPr/>
          <p:nvPr/>
        </p:nvSpPr>
        <p:spPr>
          <a:xfrm>
            <a:off x="23000988" y="12738100"/>
            <a:ext cx="368346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ru-RU" sz="3000" dirty="0">
                <a:solidFill>
                  <a:srgbClr val="E6E8F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5E2B1B4-2DAF-0F2F-FC5C-E9FFE5E706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587361"/>
              </p:ext>
            </p:extLst>
          </p:nvPr>
        </p:nvGraphicFramePr>
        <p:xfrm>
          <a:off x="1359935" y="2095502"/>
          <a:ext cx="10930270" cy="10401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hape 0">
            <a:extLst>
              <a:ext uri="{FF2B5EF4-FFF2-40B4-BE49-F238E27FC236}">
                <a16:creationId xmlns:a16="http://schemas.microsoft.com/office/drawing/2014/main" id="{52B520E8-5319-A3B7-E974-3E4BC3CE1ACC}"/>
              </a:ext>
            </a:extLst>
          </p:cNvPr>
          <p:cNvSpPr/>
          <p:nvPr/>
        </p:nvSpPr>
        <p:spPr>
          <a:xfrm>
            <a:off x="13804284" y="1854200"/>
            <a:ext cx="9565051" cy="10883900"/>
          </a:xfrm>
          <a:prstGeom prst="roundRect">
            <a:avLst>
              <a:gd name="adj" fmla="val 7529"/>
            </a:avLst>
          </a:prstGeom>
          <a:noFill/>
          <a:ln w="38100">
            <a:solidFill>
              <a:srgbClr val="010F85"/>
            </a:solidFill>
          </a:ln>
        </p:spPr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4CD151-E40C-E95A-F05F-9E38E4219495}"/>
              </a:ext>
            </a:extLst>
          </p:cNvPr>
          <p:cNvSpPr txBox="1"/>
          <p:nvPr/>
        </p:nvSpPr>
        <p:spPr>
          <a:xfrm>
            <a:off x="14338194" y="4032802"/>
            <a:ext cx="8497229" cy="5910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данным последней волны исследования для 33% компаний реклама радио занимает более 15% общего бюджета на рекламу</a:t>
            </a:r>
            <a:r>
              <a:rPr lang="en-US" sz="32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Наиболее часто встречающийся диапазон доли бюджета на радио</a:t>
            </a:r>
            <a:r>
              <a:rPr lang="en-US" sz="32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10F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 3% до 7% (27%) от общего рекламного бюджета</a:t>
            </a:r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BDF0809A-C4B4-82F6-E435-8EA9092FAF2E}"/>
              </a:ext>
            </a:extLst>
          </p:cNvPr>
          <p:cNvSpPr/>
          <p:nvPr/>
        </p:nvSpPr>
        <p:spPr>
          <a:xfrm>
            <a:off x="1234673" y="782971"/>
            <a:ext cx="1852651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РЕКЛАМНЫЙ БЮДЖЕТ НА РАДИО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13">
            <a:extLst>
              <a:ext uri="{FF2B5EF4-FFF2-40B4-BE49-F238E27FC236}">
                <a16:creationId xmlns:a16="http://schemas.microsoft.com/office/drawing/2014/main" id="{BE7DFA85-4BFE-093D-ED4A-B4B6EE51FE50}"/>
              </a:ext>
            </a:extLst>
          </p:cNvPr>
          <p:cNvSpPr/>
          <p:nvPr/>
        </p:nvSpPr>
        <p:spPr>
          <a:xfrm>
            <a:off x="1014539" y="12738100"/>
            <a:ext cx="4260845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х АКАР 2026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EBF192AE-9E18-8CCD-7B26-06E49337F12E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2DB0A062-78E7-2823-91FC-C630536176E5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5A798A9-5258-144D-6AF0-DA1ADF544D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320108" y="1610362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76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AB14CBE-D30B-573D-38FE-7B8802F8E81C}"/>
              </a:ext>
            </a:extLst>
          </p:cNvPr>
          <p:cNvSpPr/>
          <p:nvPr/>
        </p:nvSpPr>
        <p:spPr>
          <a:xfrm>
            <a:off x="0" y="10887740"/>
            <a:ext cx="24384000" cy="2828259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2" name="Shape 0"/>
          <p:cNvSpPr/>
          <p:nvPr/>
        </p:nvSpPr>
        <p:spPr>
          <a:xfrm>
            <a:off x="938330" y="1854201"/>
            <a:ext cx="22431005" cy="8524239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234673" y="782971"/>
            <a:ext cx="1852651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РЕКЛАМНЫЙ БЮДЖЕТ НА РАДИО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106F3998-F41F-B055-90D9-0CEBD5190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312380"/>
              </p:ext>
            </p:extLst>
          </p:nvPr>
        </p:nvGraphicFramePr>
        <p:xfrm>
          <a:off x="2437118" y="2350947"/>
          <a:ext cx="19825872" cy="7665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32C87AC-BCEC-52A0-58C7-AFBC3AF1805C}"/>
              </a:ext>
            </a:extLst>
          </p:cNvPr>
          <p:cNvSpPr txBox="1"/>
          <p:nvPr/>
        </p:nvSpPr>
        <p:spPr>
          <a:xfrm>
            <a:off x="1234673" y="11288353"/>
            <a:ext cx="20367733" cy="764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chemeClr val="bg1"/>
              </a:buClr>
              <a:buSzPct val="150000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половины компаний сохраняют рекламный бюджет на радио в диапазоне от 3% до 25% (67%)</a:t>
            </a:r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9E190361-852F-2993-039D-9D561F725C61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1" name="Text 13">
            <a:extLst>
              <a:ext uri="{FF2B5EF4-FFF2-40B4-BE49-F238E27FC236}">
                <a16:creationId xmlns:a16="http://schemas.microsoft.com/office/drawing/2014/main" id="{1A698F8F-2247-292B-0421-F6561E9936A3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04A6497-4EB6-0AAC-E552-9280C99849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925300" y="1589694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77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14115786" cy="1088390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21B7637E-6F7A-4BEB-04D4-089F77704F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8590569"/>
              </p:ext>
            </p:extLst>
          </p:nvPr>
        </p:nvGraphicFramePr>
        <p:xfrm>
          <a:off x="1362813" y="2305791"/>
          <a:ext cx="13266820" cy="992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0">
            <a:extLst>
              <a:ext uri="{FF2B5EF4-FFF2-40B4-BE49-F238E27FC236}">
                <a16:creationId xmlns:a16="http://schemas.microsoft.com/office/drawing/2014/main" id="{16728397-3E63-EF5C-11CE-C1810958696C}"/>
              </a:ext>
            </a:extLst>
          </p:cNvPr>
          <p:cNvSpPr/>
          <p:nvPr/>
        </p:nvSpPr>
        <p:spPr>
          <a:xfrm>
            <a:off x="15394357" y="1854200"/>
            <a:ext cx="7606633" cy="1084580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859AFE-6E44-58B7-B2AE-20D4E0C29969}"/>
              </a:ext>
            </a:extLst>
          </p:cNvPr>
          <p:cNvSpPr txBox="1"/>
          <p:nvPr/>
        </p:nvSpPr>
        <p:spPr>
          <a:xfrm>
            <a:off x="15736828" y="5409443"/>
            <a:ext cx="6921688" cy="297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012574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rgbClr val="111169"/>
                </a:solidFill>
                <a:latin typeface="Onest" pitchFamily="2" charset="0"/>
              </a:rPr>
              <a:t>Более половины рекламодателей отметили увеличение или сохранение прошлогоднего уровня бюджета на радио (по 35%)</a:t>
            </a:r>
            <a:r>
              <a:rPr lang="en-US" sz="3200" dirty="0">
                <a:solidFill>
                  <a:srgbClr val="111169"/>
                </a:solidFill>
                <a:latin typeface="Onest" pitchFamily="2" charset="0"/>
              </a:rPr>
              <a:t>;</a:t>
            </a:r>
            <a:r>
              <a:rPr lang="ru-RU" sz="3200" dirty="0">
                <a:solidFill>
                  <a:srgbClr val="111169"/>
                </a:solidFill>
                <a:latin typeface="Onest" pitchFamily="2" charset="0"/>
              </a:rPr>
              <a:t>  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905B03E-7764-B9EE-F061-5BFF72DA376C}"/>
              </a:ext>
            </a:extLst>
          </p:cNvPr>
          <p:cNvSpPr/>
          <p:nvPr/>
        </p:nvSpPr>
        <p:spPr>
          <a:xfrm>
            <a:off x="1234673" y="800986"/>
            <a:ext cx="1852651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ИЗМЕНЕНИЯ В РЕКЛАМНОМ БЮДЖЕТЕ НА РАДИО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4802F7D6-2B59-630B-429B-EADCA9549557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442A4F51-1E62-24CC-42B0-251B6AC4E2E3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946C0D4-3DA7-F755-D53C-9AAB7E23B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930972" y="1610362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7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8C0E0E-A3CC-3F9B-DC97-AA171AA5AA6F}"/>
              </a:ext>
            </a:extLst>
          </p:cNvPr>
          <p:cNvSpPr/>
          <p:nvPr/>
        </p:nvSpPr>
        <p:spPr>
          <a:xfrm>
            <a:off x="0" y="8002442"/>
            <a:ext cx="24384000" cy="5713557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5" name="Text 2"/>
          <p:cNvSpPr/>
          <p:nvPr/>
        </p:nvSpPr>
        <p:spPr>
          <a:xfrm>
            <a:off x="1234672" y="800099"/>
            <a:ext cx="1852651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ИЗМЕНЕНИЯ В РЕКЛАМНОМ БЮДЖЕТЕ НА РАДИО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0">
            <a:extLst>
              <a:ext uri="{FF2B5EF4-FFF2-40B4-BE49-F238E27FC236}">
                <a16:creationId xmlns:a16="http://schemas.microsoft.com/office/drawing/2014/main" id="{0467895E-6EC4-FB8B-60B1-B9F545CFEB96}"/>
              </a:ext>
            </a:extLst>
          </p:cNvPr>
          <p:cNvSpPr/>
          <p:nvPr/>
        </p:nvSpPr>
        <p:spPr>
          <a:xfrm>
            <a:off x="1014540" y="1854201"/>
            <a:ext cx="22354794" cy="584344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D73FA0C5-E7C9-792A-E454-E37AB5CCBC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3589625"/>
              </p:ext>
            </p:extLst>
          </p:nvPr>
        </p:nvGraphicFramePr>
        <p:xfrm>
          <a:off x="2027010" y="2077603"/>
          <a:ext cx="20329855" cy="5528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94B48AB-2A5F-DB51-E246-8EF45E4836ED}"/>
              </a:ext>
            </a:extLst>
          </p:cNvPr>
          <p:cNvSpPr txBox="1"/>
          <p:nvPr/>
        </p:nvSpPr>
        <p:spPr>
          <a:xfrm>
            <a:off x="2027010" y="8205641"/>
            <a:ext cx="20329855" cy="4457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Изменение маркетинговых стратегий остаётся основным фактором увеличения бюджета на радио (49% в 2023 г., 54% в 2025 г.)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Перераспределение бюджетов из других сегментов как причина повышения трат на рекламу на радио увеличилось с 31% до 43%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Влияние роста общих маркетинговых бюджетов снизилось с 44% до 32%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 увеличения стоимости размещения в других медиа остаётся стабильным (с 26% до 25%)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12">
            <a:extLst>
              <a:ext uri="{FF2B5EF4-FFF2-40B4-BE49-F238E27FC236}">
                <a16:creationId xmlns:a16="http://schemas.microsoft.com/office/drawing/2014/main" id="{26495576-4073-8F8D-85A2-EEAE39A7D52A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Text 13">
            <a:extLst>
              <a:ext uri="{FF2B5EF4-FFF2-40B4-BE49-F238E27FC236}">
                <a16:creationId xmlns:a16="http://schemas.microsoft.com/office/drawing/2014/main" id="{4FA71134-9DA9-85B1-D652-D8303AAB38DF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24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8330" y="1854200"/>
            <a:ext cx="22360611" cy="10845800"/>
          </a:xfrm>
          <a:prstGeom prst="roundRect">
            <a:avLst>
              <a:gd name="adj" fmla="val 7529"/>
            </a:avLst>
          </a:prstGeom>
          <a:solidFill>
            <a:srgbClr val="F7F8FF"/>
          </a:solidFill>
          <a:ln w="38100">
            <a:solidFill>
              <a:srgbClr val="010F85"/>
            </a:solidFill>
          </a:ln>
        </p:spPr>
      </p:sp>
      <p:sp>
        <p:nvSpPr>
          <p:cNvPr id="5" name="Text 2"/>
          <p:cNvSpPr/>
          <p:nvPr/>
        </p:nvSpPr>
        <p:spPr>
          <a:xfrm>
            <a:off x="1217742" y="812802"/>
            <a:ext cx="1773970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rgbClr val="010F85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КРИТЕРИИ ВЫБОРА РАДИОСТАНЦИИ ДЛЯ РЕКЛАМНОЙ КАМПАНИИ</a:t>
            </a:r>
            <a:endParaRPr lang="en-US" sz="3400" b="1" dirty="0">
              <a:solidFill>
                <a:srgbClr val="010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98FB368D-766E-B880-B2F2-D00EE25898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71615"/>
              </p:ext>
            </p:extLst>
          </p:nvPr>
        </p:nvGraphicFramePr>
        <p:xfrm>
          <a:off x="2061130" y="2573080"/>
          <a:ext cx="20861079" cy="9288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2">
            <a:extLst>
              <a:ext uri="{FF2B5EF4-FFF2-40B4-BE49-F238E27FC236}">
                <a16:creationId xmlns:a16="http://schemas.microsoft.com/office/drawing/2014/main" id="{89D940AC-72D7-EEEF-8213-A3B68EE60D4E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070748A6-B3BB-17FE-44A7-20589CF40285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rgbClr val="2C3850">
                    <a:alpha val="100000"/>
                  </a:srgbClr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92226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62011FA-20F0-CFB9-856B-AE92883F3C91}"/>
              </a:ext>
            </a:extLst>
          </p:cNvPr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10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0DE4DA-F733-C0ED-05D1-61DBDAFE5C66}"/>
              </a:ext>
            </a:extLst>
          </p:cNvPr>
          <p:cNvSpPr txBox="1"/>
          <p:nvPr/>
        </p:nvSpPr>
        <p:spPr>
          <a:xfrm>
            <a:off x="651409" y="2569272"/>
            <a:ext cx="21092628" cy="7412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53% рекламодателей отметили, что ориентируются только на данные исследований при выборе радиостанций (51% в 2023 году)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Собственная экспертиза агентства остается в списке критериев для выбора радиостанций: 16% в 2020 и 14% в 2025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радиостанций на основе собственных интересов/ интересов окружения актуален для 14% рекламодателей (с 35% в 2020 году)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размещений, основанных на выборе определённого жанра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(ситуация, когда контент важнее рейтингов) сокращается на протяжении 5 лет (с 35% в 2020, 33% в 2023, 20% в 2025 году)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Clr>
                <a:schemeClr val="bg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Проверенные радиостанции используют 23% рекламодателей (3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в 2023)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C8CCFD-B854-BD30-CAFA-9A8DA4907B3A}"/>
              </a:ext>
            </a:extLst>
          </p:cNvPr>
          <p:cNvSpPr txBox="1"/>
          <p:nvPr/>
        </p:nvSpPr>
        <p:spPr>
          <a:xfrm>
            <a:off x="1217742" y="2327507"/>
            <a:ext cx="9093808" cy="764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012574"/>
              </a:buClr>
              <a:buSzPct val="150000"/>
              <a:defRPr/>
            </a:pP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</a:t>
            </a:r>
            <a:r>
              <a:rPr lang="en-US" sz="3200" b="1" dirty="0">
                <a:solidFill>
                  <a:schemeClr val="bg1"/>
                </a:solidFill>
                <a:latin typeface="Onest" pitchFamily="2" charset="0"/>
              </a:rPr>
              <a:t>:</a:t>
            </a:r>
            <a:endParaRPr lang="ru-RU" sz="3200" b="1" dirty="0">
              <a:solidFill>
                <a:schemeClr val="bg1"/>
              </a:solidFill>
              <a:latin typeface="Onest" pitchFamily="2" charset="0"/>
            </a:endParaRPr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0AC526B9-52DF-4BFE-ACC1-049E548A335F}"/>
              </a:ext>
            </a:extLst>
          </p:cNvPr>
          <p:cNvSpPr/>
          <p:nvPr/>
        </p:nvSpPr>
        <p:spPr>
          <a:xfrm>
            <a:off x="1217742" y="812802"/>
            <a:ext cx="1773970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400" b="1" dirty="0">
                <a:solidFill>
                  <a:schemeClr val="bg1"/>
                </a:solidFill>
                <a:latin typeface="Arial" panose="020B0604020202020204" pitchFamily="34" charset="0"/>
                <a:ea typeface="Onest Medium" pitchFamily="34" charset="-122"/>
                <a:cs typeface="Arial" panose="020B0604020202020204" pitchFamily="34" charset="0"/>
              </a:rPr>
              <a:t>КРИТЕРИИ ВЫБОРА РАДИОСТАНЦИИ ДЛЯ РЕКЛАМНОЙ КАМПАНИИ</a:t>
            </a:r>
            <a:endParaRPr lang="en-US" sz="3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12">
            <a:extLst>
              <a:ext uri="{FF2B5EF4-FFF2-40B4-BE49-F238E27FC236}">
                <a16:creationId xmlns:a16="http://schemas.microsoft.com/office/drawing/2014/main" id="{4727DAE2-64A9-5213-D85D-50CC073CA89B}"/>
              </a:ext>
            </a:extLst>
          </p:cNvPr>
          <p:cNvSpPr/>
          <p:nvPr/>
        </p:nvSpPr>
        <p:spPr>
          <a:xfrm>
            <a:off x="22861272" y="12738100"/>
            <a:ext cx="508063" cy="3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6000"/>
              </a:lnSpc>
            </a:pP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71FF8202-6AA9-192E-9FCC-EAF5B2E58F2E}"/>
              </a:ext>
            </a:extLst>
          </p:cNvPr>
          <p:cNvSpPr/>
          <p:nvPr/>
        </p:nvSpPr>
        <p:spPr>
          <a:xfrm>
            <a:off x="1014539" y="12738100"/>
            <a:ext cx="4260845" cy="719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000"/>
              </a:lnSpc>
            </a:pP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АКАР 2026 х </a:t>
            </a:r>
            <a:r>
              <a:rPr lang="en-US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АЦРИР</a:t>
            </a:r>
            <a:r>
              <a:rPr lang="ru-RU" sz="3000" dirty="0">
                <a:solidFill>
                  <a:schemeClr val="bg1"/>
                </a:solidFill>
                <a:latin typeface="Onest Regular" pitchFamily="34" charset="0"/>
                <a:ea typeface="Onest Regular" pitchFamily="34" charset="-122"/>
                <a:cs typeface="Onest Regular" pitchFamily="34" charset="-120"/>
              </a:rPr>
              <a:t>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527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15028</TotalTime>
  <Words>1306</Words>
  <Application>Microsoft Office PowerPoint</Application>
  <PresentationFormat>Произвольный</PresentationFormat>
  <Paragraphs>168</Paragraphs>
  <Slides>18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Onest</vt:lpstr>
      <vt:lpstr>Onest Medium</vt:lpstr>
      <vt:lpstr>Onest Regular</vt:lpstr>
      <vt:lpstr>Тема Office 2013–2022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Champic</cp:lastModifiedBy>
  <cp:revision>256</cp:revision>
  <dcterms:created xsi:type="dcterms:W3CDTF">2025-08-29T15:19:06Z</dcterms:created>
  <dcterms:modified xsi:type="dcterms:W3CDTF">2026-05-25T10:47:35Z</dcterms:modified>
</cp:coreProperties>
</file>